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403" r:id="rId3"/>
    <p:sldId id="413" r:id="rId4"/>
    <p:sldId id="415" r:id="rId5"/>
    <p:sldId id="417" r:id="rId6"/>
    <p:sldId id="418" r:id="rId7"/>
    <p:sldId id="419" r:id="rId8"/>
    <p:sldId id="424" r:id="rId9"/>
    <p:sldId id="420" r:id="rId10"/>
    <p:sldId id="421" r:id="rId11"/>
    <p:sldId id="422" r:id="rId12"/>
    <p:sldId id="423" r:id="rId13"/>
    <p:sldId id="405" r:id="rId14"/>
    <p:sldId id="406" r:id="rId15"/>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3"/>
    <a:srgbClr val="007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101" autoAdjust="0"/>
  </p:normalViewPr>
  <p:slideViewPr>
    <p:cSldViewPr snapToGrid="0">
      <p:cViewPr varScale="1">
        <p:scale>
          <a:sx n="79" d="100"/>
          <a:sy n="79" d="100"/>
        </p:scale>
        <p:origin x="850" y="77"/>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Smeets" userId="38d7c675-8b60-463a-888f-f2c44a750a19" providerId="ADAL" clId="{56309B1F-FCEB-4E5A-B439-4B7E918FA8C5}"/>
    <pc:docChg chg="modSld">
      <pc:chgData name="Christine Smeets" userId="38d7c675-8b60-463a-888f-f2c44a750a19" providerId="ADAL" clId="{56309B1F-FCEB-4E5A-B439-4B7E918FA8C5}" dt="2022-02-25T10:34:55.349" v="0" actId="20577"/>
      <pc:docMkLst>
        <pc:docMk/>
      </pc:docMkLst>
      <pc:sldChg chg="modSp mod">
        <pc:chgData name="Christine Smeets" userId="38d7c675-8b60-463a-888f-f2c44a750a19" providerId="ADAL" clId="{56309B1F-FCEB-4E5A-B439-4B7E918FA8C5}" dt="2022-02-25T10:34:55.349" v="0" actId="20577"/>
        <pc:sldMkLst>
          <pc:docMk/>
          <pc:sldMk cId="2317333483" sldId="256"/>
        </pc:sldMkLst>
        <pc:spChg chg="mod">
          <ac:chgData name="Christine Smeets" userId="38d7c675-8b60-463a-888f-f2c44a750a19" providerId="ADAL" clId="{56309B1F-FCEB-4E5A-B439-4B7E918FA8C5}" dt="2022-02-25T10:34:55.349" v="0" actId="20577"/>
          <ac:spMkLst>
            <pc:docMk/>
            <pc:sldMk cId="2317333483" sldId="256"/>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CFDA4D-E740-4809-A718-E847CD66EAEE}" type="datetimeFigureOut">
              <a:rPr lang="nl-BE" smtClean="0"/>
              <a:t>25/02/2022</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Editing the text style of the model</a:t>
            </a:r>
          </a:p>
          <a:p>
            <a:pPr lvl="1"/>
            <a:r>
              <a:rPr lang="nl-NL"/>
              <a:t>Second level</a:t>
            </a:r>
          </a:p>
          <a:p>
            <a:pPr lvl="2"/>
            <a:r>
              <a:rPr lang="nl-NL"/>
              <a:t>Third level</a:t>
            </a:r>
          </a:p>
          <a:p>
            <a:pPr lvl="3"/>
            <a:r>
              <a:rPr lang="nl-NL"/>
              <a:t>Fourth level</a:t>
            </a:r>
          </a:p>
          <a:p>
            <a:pPr lvl="4"/>
            <a:r>
              <a:rPr lang="nl-NL"/>
              <a:t>Fifth level </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244CB-536E-43D7-BC92-2DF2A8C20873}" type="slidenum">
              <a:rPr lang="nl-BE" smtClean="0"/>
              <a:t>‹nr.›</a:t>
            </a:fld>
            <a:endParaRPr lang="nl-BE"/>
          </a:p>
        </p:txBody>
      </p:sp>
    </p:spTree>
    <p:extLst>
      <p:ext uri="{BB962C8B-B14F-4D97-AF65-F5344CB8AC3E}">
        <p14:creationId xmlns:p14="http://schemas.microsoft.com/office/powerpoint/2010/main" val="1268707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97B244CB-536E-43D7-BC92-2DF2A8C20873}" type="slidenum">
              <a:rPr lang="nl-BE" smtClean="0"/>
              <a:t>1</a:t>
            </a:fld>
            <a:endParaRPr lang="nl-BE"/>
          </a:p>
        </p:txBody>
      </p:sp>
    </p:spTree>
    <p:extLst>
      <p:ext uri="{BB962C8B-B14F-4D97-AF65-F5344CB8AC3E}">
        <p14:creationId xmlns:p14="http://schemas.microsoft.com/office/powerpoint/2010/main" val="11964261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347407" y="2476238"/>
            <a:ext cx="9144000" cy="1224878"/>
          </a:xfrm>
        </p:spPr>
        <p:txBody>
          <a:bodyPr anchor="b"/>
          <a:lstStyle>
            <a:lvl1pPr algn="ctr">
              <a:defRPr sz="6000">
                <a:solidFill>
                  <a:srgbClr val="D02023"/>
                </a:solidFill>
              </a:defRPr>
            </a:lvl1pPr>
          </a:lstStyle>
          <a:p>
            <a:r>
              <a:rPr lang="nl-BE" sz="6000" dirty="0">
                <a:solidFill>
                  <a:srgbClr val="EC2427"/>
                </a:solidFill>
                <a:latin typeface="Verdana" panose="020B0604030504040204" pitchFamily="34" charset="0"/>
                <a:ea typeface="Verdana" panose="020B0604030504040204" pitchFamily="34" charset="0"/>
                <a:cs typeface="Verdana" panose="020B0604030504040204" pitchFamily="34" charset="0"/>
              </a:rPr>
              <a:t>Titel</a:t>
            </a:r>
            <a:endParaRPr lang="nl-BE" dirty="0"/>
          </a:p>
        </p:txBody>
      </p:sp>
      <p:sp>
        <p:nvSpPr>
          <p:cNvPr id="6" name="Tijdelijke aanduiding voor dianummer 5"/>
          <p:cNvSpPr>
            <a:spLocks noGrp="1"/>
          </p:cNvSpPr>
          <p:nvPr>
            <p:ph type="sldNum" sz="quarter" idx="12"/>
          </p:nvPr>
        </p:nvSpPr>
        <p:spPr/>
        <p:txBody>
          <a:bodyPr/>
          <a:lstStyle/>
          <a:p>
            <a:fld id="{EFF0E678-5659-4256-A5F3-A2CF1765060C}" type="slidenum">
              <a:rPr lang="nl-BE" smtClean="0"/>
              <a:t>‹nr.›</a:t>
            </a:fld>
            <a:endParaRPr lang="nl-BE"/>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62793" y="4187613"/>
            <a:ext cx="1569229" cy="2353843"/>
          </a:xfrm>
          <a:prstGeom prst="rect">
            <a:avLst/>
          </a:prstGeom>
        </p:spPr>
      </p:pic>
      <p:sp>
        <p:nvSpPr>
          <p:cNvPr id="8" name="Rechthoek 7"/>
          <p:cNvSpPr/>
          <p:nvPr userDrawn="1"/>
        </p:nvSpPr>
        <p:spPr>
          <a:xfrm flipH="1">
            <a:off x="0" y="-3175"/>
            <a:ext cx="108000" cy="6858000"/>
          </a:xfrm>
          <a:prstGeom prst="rect">
            <a:avLst/>
          </a:prstGeom>
          <a:solidFill>
            <a:srgbClr val="0074BD"/>
          </a:solidFill>
          <a:ln>
            <a:solidFill>
              <a:srgbClr val="0074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9" name="Rechthoek 8"/>
          <p:cNvSpPr/>
          <p:nvPr userDrawn="1"/>
        </p:nvSpPr>
        <p:spPr>
          <a:xfrm flipH="1">
            <a:off x="108000" y="-3175"/>
            <a:ext cx="108000" cy="6858000"/>
          </a:xfrm>
          <a:prstGeom prst="rect">
            <a:avLst/>
          </a:prstGeom>
          <a:solidFill>
            <a:srgbClr val="EC2427"/>
          </a:solidFill>
          <a:ln>
            <a:solidFill>
              <a:srgbClr val="EC242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dirty="0"/>
          </a:p>
        </p:txBody>
      </p:sp>
      <p:pic>
        <p:nvPicPr>
          <p:cNvPr id="10" name="Afbeelding 9"/>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671179" y="243840"/>
            <a:ext cx="3401187" cy="1722120"/>
          </a:xfrm>
          <a:prstGeom prst="rect">
            <a:avLst/>
          </a:prstGeom>
        </p:spPr>
      </p:pic>
    </p:spTree>
    <p:extLst>
      <p:ext uri="{BB962C8B-B14F-4D97-AF65-F5344CB8AC3E}">
        <p14:creationId xmlns:p14="http://schemas.microsoft.com/office/powerpoint/2010/main" val="3750386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51012" y="78920"/>
            <a:ext cx="11102788" cy="817552"/>
          </a:xfrm>
        </p:spPr>
        <p:txBody>
          <a:bodyPr>
            <a:normAutofit/>
          </a:bodyPr>
          <a:lstStyle>
            <a:lvl1pPr>
              <a:defRPr sz="3600">
                <a:solidFill>
                  <a:srgbClr val="0074BD"/>
                </a:solidFill>
              </a:defRPr>
            </a:lvl1pPr>
          </a:lstStyle>
          <a:p>
            <a:r>
              <a:rPr lang="nl-NL" dirty="0"/>
              <a:t>Klik om de stijl te bewerken</a:t>
            </a:r>
            <a:endParaRPr lang="nl-BE" dirty="0"/>
          </a:p>
        </p:txBody>
      </p:sp>
      <p:sp>
        <p:nvSpPr>
          <p:cNvPr id="3" name="Tijdelijke aanduiding voor inhoud 2"/>
          <p:cNvSpPr>
            <a:spLocks noGrp="1"/>
          </p:cNvSpPr>
          <p:nvPr>
            <p:ph idx="1"/>
          </p:nvPr>
        </p:nvSpPr>
        <p:spPr/>
        <p:txBody>
          <a:bodyPr/>
          <a:lstStyle>
            <a:lvl1pPr>
              <a:buClr>
                <a:srgbClr val="D02023"/>
              </a:buClr>
              <a:defRPr sz="2400"/>
            </a:lvl1pPr>
            <a:lvl2pPr>
              <a:buClr>
                <a:srgbClr val="0074BD"/>
              </a:buClr>
              <a:defRPr/>
            </a:lvl2pPr>
            <a:lvl3pPr>
              <a:buClr>
                <a:schemeClr val="accent6">
                  <a:lumMod val="75000"/>
                </a:schemeClr>
              </a:buClr>
              <a:defRPr/>
            </a:lvl3pPr>
          </a:lstStyle>
          <a:p>
            <a:pPr lvl="0"/>
            <a:r>
              <a:rPr lang="nl-NL" dirty="0"/>
              <a:t>Tekststijl van het model bewerken</a:t>
            </a:r>
          </a:p>
          <a:p>
            <a:pPr lvl="1"/>
            <a:r>
              <a:rPr lang="nl-NL" dirty="0"/>
              <a:t>Tweede niveau</a:t>
            </a:r>
          </a:p>
          <a:p>
            <a:pPr lvl="2"/>
            <a:r>
              <a:rPr lang="nl-NL" dirty="0"/>
              <a:t>Derde niveau</a:t>
            </a:r>
          </a:p>
        </p:txBody>
      </p:sp>
      <p:sp>
        <p:nvSpPr>
          <p:cNvPr id="6" name="Tijdelijke aanduiding voor dianummer 5"/>
          <p:cNvSpPr>
            <a:spLocks noGrp="1"/>
          </p:cNvSpPr>
          <p:nvPr>
            <p:ph type="sldNum" sz="quarter" idx="12"/>
          </p:nvPr>
        </p:nvSpPr>
        <p:spPr/>
        <p:txBody>
          <a:bodyPr/>
          <a:lstStyle>
            <a:lvl1pPr>
              <a:defRPr sz="1000">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dirty="0"/>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54446" y="109056"/>
            <a:ext cx="1997776" cy="1011532"/>
          </a:xfrm>
          <a:prstGeom prst="rect">
            <a:avLst/>
          </a:prstGeom>
        </p:spPr>
      </p:pic>
      <p:cxnSp>
        <p:nvCxnSpPr>
          <p:cNvPr id="8" name="Rechte verbindingslijn 7"/>
          <p:cNvCxnSpPr/>
          <p:nvPr userDrawn="1"/>
        </p:nvCxnSpPr>
        <p:spPr>
          <a:xfrm flipV="1">
            <a:off x="179295" y="896471"/>
            <a:ext cx="9975151" cy="1"/>
          </a:xfrm>
          <a:prstGeom prst="line">
            <a:avLst/>
          </a:prstGeom>
          <a:ln w="15875">
            <a:solidFill>
              <a:srgbClr val="D02023"/>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465461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49624" y="78920"/>
            <a:ext cx="11004176" cy="817552"/>
          </a:xfrm>
          <a:prstGeom prst="rect">
            <a:avLst/>
          </a:prstGeom>
        </p:spPr>
        <p:txBody>
          <a:bodyPr vert="horz" lIns="91440" tIns="45720" rIns="91440" bIns="45720" rtlCol="0" anchor="ctr">
            <a:normAutofit/>
          </a:bodyPr>
          <a:lstStyle/>
          <a:p>
            <a:r>
              <a:rPr lang="nl-NL" dirty="0"/>
              <a:t>Click to edit the style </a:t>
            </a:r>
            <a:endParaRPr lang="nl-BE" dirty="0"/>
          </a:p>
        </p:txBody>
      </p:sp>
      <p:sp>
        <p:nvSpPr>
          <p:cNvPr id="3" name="Tijdelijke aanduiding voor tekst 2"/>
          <p:cNvSpPr>
            <a:spLocks noGrp="1"/>
          </p:cNvSpPr>
          <p:nvPr>
            <p:ph type="body" idx="1"/>
          </p:nvPr>
        </p:nvSpPr>
        <p:spPr>
          <a:xfrm>
            <a:off x="251012" y="1129554"/>
            <a:ext cx="11743764" cy="5306868"/>
          </a:xfrm>
          <a:prstGeom prst="rect">
            <a:avLst/>
          </a:prstGeom>
        </p:spPr>
        <p:txBody>
          <a:bodyPr vert="horz" lIns="91440" tIns="45720" rIns="91440" bIns="45720" rtlCol="0">
            <a:normAutofit/>
          </a:bodyPr>
          <a:lstStyle/>
          <a:p>
            <a:pPr lvl="0"/>
            <a:r>
              <a:rPr lang="nl-NL" dirty="0"/>
              <a:t>Editing the text style of the model</a:t>
            </a:r>
          </a:p>
          <a:p>
            <a:pPr lvl="1"/>
            <a:r>
              <a:rPr lang="nl-NL" dirty="0"/>
              <a:t>Second level</a:t>
            </a:r>
          </a:p>
          <a:p>
            <a:pPr lvl="2"/>
            <a:r>
              <a:rPr lang="nl-NL" dirty="0"/>
              <a:t>Third level</a:t>
            </a:r>
          </a:p>
          <a:p>
            <a:pPr lvl="3"/>
            <a:r>
              <a:rPr lang="nl-NL" dirty="0"/>
              <a:t>Fourth level</a:t>
            </a:r>
          </a:p>
          <a:p>
            <a:pPr lvl="4"/>
            <a:r>
              <a:rPr lang="nl-NL" dirty="0"/>
              <a:t>Fifth level </a:t>
            </a:r>
            <a:endParaRPr lang="nl-BE" dirty="0"/>
          </a:p>
        </p:txBody>
      </p:sp>
      <p:sp>
        <p:nvSpPr>
          <p:cNvPr id="6" name="Tijdelijke aanduiding voor dianummer 5"/>
          <p:cNvSpPr>
            <a:spLocks noGrp="1"/>
          </p:cNvSpPr>
          <p:nvPr>
            <p:ph type="sldNum" sz="quarter" idx="4"/>
          </p:nvPr>
        </p:nvSpPr>
        <p:spPr>
          <a:xfrm>
            <a:off x="9352188" y="6463926"/>
            <a:ext cx="2743200" cy="365125"/>
          </a:xfrm>
          <a:prstGeom prst="rect">
            <a:avLst/>
          </a:prstGeom>
        </p:spPr>
        <p:txBody>
          <a:bodyPr vert="horz" lIns="91440" tIns="45720" rIns="91440" bIns="45720" rtlCol="0" anchor="ctr"/>
          <a:lstStyle>
            <a:lvl1pPr algn="r">
              <a:defRPr sz="1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EFF0E678-5659-4256-A5F3-A2CF1765060C}" type="slidenum">
              <a:rPr lang="nl-BE" smtClean="0"/>
              <a:pPr/>
              <a:t>‹nr.›</a:t>
            </a:fld>
            <a:endParaRPr lang="nl-BE" dirty="0"/>
          </a:p>
        </p:txBody>
      </p:sp>
    </p:spTree>
    <p:extLst>
      <p:ext uri="{BB962C8B-B14F-4D97-AF65-F5344CB8AC3E}">
        <p14:creationId xmlns:p14="http://schemas.microsoft.com/office/powerpoint/2010/main" val="15347821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1bCgzjatcr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BE"/>
              <a:t>Debugging</a:t>
            </a:r>
            <a:br>
              <a:rPr lang="nl-BE" dirty="0"/>
            </a:br>
            <a:r>
              <a:rPr lang="nl-BE" dirty="0"/>
              <a:t>part 2</a:t>
            </a:r>
          </a:p>
        </p:txBody>
      </p:sp>
    </p:spTree>
    <p:extLst>
      <p:ext uri="{BB962C8B-B14F-4D97-AF65-F5344CB8AC3E}">
        <p14:creationId xmlns:p14="http://schemas.microsoft.com/office/powerpoint/2010/main" val="2317333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8EBA1B-8715-415E-B9ED-D0B6442D2D5B}"/>
              </a:ext>
            </a:extLst>
          </p:cNvPr>
          <p:cNvSpPr>
            <a:spLocks noGrp="1"/>
          </p:cNvSpPr>
          <p:nvPr>
            <p:ph type="title"/>
          </p:nvPr>
        </p:nvSpPr>
        <p:spPr/>
        <p:txBody>
          <a:bodyPr/>
          <a:lstStyle/>
          <a:p>
            <a:r>
              <a:rPr lang="nl-NL" dirty="0"/>
              <a:t>Debugging </a:t>
            </a:r>
            <a:r>
              <a:rPr lang="nl-NL" dirty="0" err="1"/>
              <a:t>with</a:t>
            </a:r>
            <a:r>
              <a:rPr lang="nl-NL" dirty="0"/>
              <a:t> </a:t>
            </a:r>
            <a:r>
              <a:rPr lang="nl-NL" dirty="0" err="1"/>
              <a:t>the</a:t>
            </a:r>
            <a:r>
              <a:rPr lang="nl-NL" dirty="0"/>
              <a:t> </a:t>
            </a:r>
            <a:r>
              <a:rPr lang="nl-NL" dirty="0" err="1"/>
              <a:t>IntelliJ</a:t>
            </a:r>
            <a:r>
              <a:rPr lang="nl-NL" dirty="0"/>
              <a:t> Debugger</a:t>
            </a:r>
            <a:endParaRPr lang="nl-BE" dirty="0"/>
          </a:p>
        </p:txBody>
      </p:sp>
      <p:sp>
        <p:nvSpPr>
          <p:cNvPr id="3" name="Tijdelijke aanduiding voor inhoud 2">
            <a:extLst>
              <a:ext uri="{FF2B5EF4-FFF2-40B4-BE49-F238E27FC236}">
                <a16:creationId xmlns:a16="http://schemas.microsoft.com/office/drawing/2014/main" id="{663A1151-E591-4F70-A48E-2FB8C957A55E}"/>
              </a:ext>
            </a:extLst>
          </p:cNvPr>
          <p:cNvSpPr>
            <a:spLocks noGrp="1"/>
          </p:cNvSpPr>
          <p:nvPr>
            <p:ph idx="1"/>
          </p:nvPr>
        </p:nvSpPr>
        <p:spPr/>
        <p:txBody>
          <a:bodyPr/>
          <a:lstStyle/>
          <a:p>
            <a:r>
              <a:rPr lang="en-US" dirty="0"/>
              <a:t>The current contents of the variables are listed at the end as information, and can be accessed by hovering over a variable:</a:t>
            </a:r>
          </a:p>
          <a:p>
            <a:endParaRPr lang="en-US" dirty="0"/>
          </a:p>
          <a:p>
            <a:endParaRPr lang="en-US" dirty="0"/>
          </a:p>
          <a:p>
            <a:endParaRPr lang="en-US" dirty="0"/>
          </a:p>
          <a:p>
            <a:pPr marL="0" indent="0">
              <a:buNone/>
            </a:pPr>
            <a:endParaRPr lang="en-US" dirty="0"/>
          </a:p>
          <a:p>
            <a:r>
              <a:rPr lang="en-US" dirty="0"/>
              <a:t>The contents of the variables can also be viewed in the variables tab at the bottom:</a:t>
            </a:r>
          </a:p>
          <a:p>
            <a:endParaRPr lang="en-US" dirty="0"/>
          </a:p>
          <a:p>
            <a:endParaRPr lang="en-US" dirty="0"/>
          </a:p>
          <a:p>
            <a:endParaRPr lang="nl-BE" dirty="0"/>
          </a:p>
        </p:txBody>
      </p:sp>
      <p:sp>
        <p:nvSpPr>
          <p:cNvPr id="4" name="Tijdelijke aanduiding voor dianummer 3">
            <a:extLst>
              <a:ext uri="{FF2B5EF4-FFF2-40B4-BE49-F238E27FC236}">
                <a16:creationId xmlns:a16="http://schemas.microsoft.com/office/drawing/2014/main" id="{2F98A139-05FA-40E5-B9F7-5C81F32872B8}"/>
              </a:ext>
            </a:extLst>
          </p:cNvPr>
          <p:cNvSpPr>
            <a:spLocks noGrp="1"/>
          </p:cNvSpPr>
          <p:nvPr>
            <p:ph type="sldNum" sz="quarter" idx="12"/>
          </p:nvPr>
        </p:nvSpPr>
        <p:spPr/>
        <p:txBody>
          <a:bodyPr/>
          <a:lstStyle/>
          <a:p>
            <a:fld id="{EFF0E678-5659-4256-A5F3-A2CF1765060C}" type="slidenum">
              <a:rPr lang="nl-BE" smtClean="0"/>
              <a:pPr/>
              <a:t>10</a:t>
            </a:fld>
            <a:endParaRPr lang="nl-BE" dirty="0"/>
          </a:p>
        </p:txBody>
      </p:sp>
      <p:pic>
        <p:nvPicPr>
          <p:cNvPr id="12" name="Afbeelding 11">
            <a:extLst>
              <a:ext uri="{FF2B5EF4-FFF2-40B4-BE49-F238E27FC236}">
                <a16:creationId xmlns:a16="http://schemas.microsoft.com/office/drawing/2014/main" id="{DF1555C2-A394-40C6-A8ED-A3CEB908776F}"/>
              </a:ext>
            </a:extLst>
          </p:cNvPr>
          <p:cNvPicPr>
            <a:picLocks noChangeAspect="1"/>
          </p:cNvPicPr>
          <p:nvPr/>
        </p:nvPicPr>
        <p:blipFill rotWithShape="1">
          <a:blip r:embed="rId2">
            <a:extLst>
              <a:ext uri="{28A0092B-C50C-407E-A947-70E740481C1C}">
                <a14:useLocalDpi xmlns:a14="http://schemas.microsoft.com/office/drawing/2010/main" val="0"/>
              </a:ext>
            </a:extLst>
          </a:blip>
          <a:srcRect l="4266"/>
          <a:stretch/>
        </p:blipFill>
        <p:spPr bwMode="auto">
          <a:xfrm>
            <a:off x="635343" y="1970170"/>
            <a:ext cx="8912573" cy="1334503"/>
          </a:xfrm>
          <a:prstGeom prst="rect">
            <a:avLst/>
          </a:prstGeom>
          <a:noFill/>
          <a:ln>
            <a:solidFill>
              <a:schemeClr val="tx1"/>
            </a:solidFill>
          </a:ln>
          <a:extLst>
            <a:ext uri="{53640926-AAD7-44D8-BBD7-CCE9431645EC}">
              <a14:shadowObscured xmlns:a14="http://schemas.microsoft.com/office/drawing/2010/main"/>
            </a:ext>
          </a:extLst>
        </p:spPr>
      </p:pic>
      <p:pic>
        <p:nvPicPr>
          <p:cNvPr id="6" name="Afbeelding 5">
            <a:extLst>
              <a:ext uri="{FF2B5EF4-FFF2-40B4-BE49-F238E27FC236}">
                <a16:creationId xmlns:a16="http://schemas.microsoft.com/office/drawing/2014/main" id="{47E9187E-47CA-4754-B33A-43C5CDB0B0C4}"/>
              </a:ext>
            </a:extLst>
          </p:cNvPr>
          <p:cNvPicPr>
            <a:picLocks noChangeAspect="1"/>
          </p:cNvPicPr>
          <p:nvPr/>
        </p:nvPicPr>
        <p:blipFill>
          <a:blip r:embed="rId3"/>
          <a:stretch>
            <a:fillRect/>
          </a:stretch>
        </p:blipFill>
        <p:spPr>
          <a:xfrm>
            <a:off x="2593004" y="4210410"/>
            <a:ext cx="5240102" cy="2253516"/>
          </a:xfrm>
          <a:prstGeom prst="rect">
            <a:avLst/>
          </a:prstGeom>
        </p:spPr>
      </p:pic>
    </p:spTree>
    <p:extLst>
      <p:ext uri="{BB962C8B-B14F-4D97-AF65-F5344CB8AC3E}">
        <p14:creationId xmlns:p14="http://schemas.microsoft.com/office/powerpoint/2010/main" val="2305963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4AE547-A596-4A2B-AAE7-A5B88661A4A8}"/>
              </a:ext>
            </a:extLst>
          </p:cNvPr>
          <p:cNvSpPr>
            <a:spLocks noGrp="1"/>
          </p:cNvSpPr>
          <p:nvPr>
            <p:ph type="title"/>
          </p:nvPr>
        </p:nvSpPr>
        <p:spPr/>
        <p:txBody>
          <a:bodyPr/>
          <a:lstStyle/>
          <a:p>
            <a:r>
              <a:rPr lang="nl-NL" dirty="0"/>
              <a:t>Debugging </a:t>
            </a:r>
            <a:r>
              <a:rPr lang="nl-NL" dirty="0" err="1"/>
              <a:t>with</a:t>
            </a:r>
            <a:r>
              <a:rPr lang="nl-NL" dirty="0"/>
              <a:t> </a:t>
            </a:r>
            <a:r>
              <a:rPr lang="nl-NL" dirty="0" err="1"/>
              <a:t>the</a:t>
            </a:r>
            <a:r>
              <a:rPr lang="nl-NL" dirty="0"/>
              <a:t> </a:t>
            </a:r>
            <a:r>
              <a:rPr lang="nl-NL" dirty="0" err="1"/>
              <a:t>IntelliJ</a:t>
            </a:r>
            <a:r>
              <a:rPr lang="nl-NL" dirty="0"/>
              <a:t> Debugger</a:t>
            </a:r>
            <a:endParaRPr lang="nl-BE" dirty="0"/>
          </a:p>
        </p:txBody>
      </p:sp>
      <p:sp>
        <p:nvSpPr>
          <p:cNvPr id="3" name="Tijdelijke aanduiding voor inhoud 2">
            <a:extLst>
              <a:ext uri="{FF2B5EF4-FFF2-40B4-BE49-F238E27FC236}">
                <a16:creationId xmlns:a16="http://schemas.microsoft.com/office/drawing/2014/main" id="{37DEC97A-005A-4C06-B6B5-0000FCA2A63D}"/>
              </a:ext>
            </a:extLst>
          </p:cNvPr>
          <p:cNvSpPr>
            <a:spLocks noGrp="1"/>
          </p:cNvSpPr>
          <p:nvPr>
            <p:ph idx="1"/>
          </p:nvPr>
        </p:nvSpPr>
        <p:spPr/>
        <p:txBody>
          <a:bodyPr>
            <a:normAutofit/>
          </a:bodyPr>
          <a:lstStyle/>
          <a:p>
            <a:r>
              <a:rPr lang="en-US" dirty="0"/>
              <a:t>A productive way to use the debugger:</a:t>
            </a:r>
          </a:p>
          <a:p>
            <a:pPr marL="914400" lvl="1" indent="-457200">
              <a:buFont typeface="+mj-lt"/>
              <a:buAutoNum type="arabicPeriod"/>
            </a:pPr>
            <a:r>
              <a:rPr lang="en-US" sz="2000" dirty="0"/>
              <a:t>Try to deduce from the symptoms of the error where it might be located. This will probably narrow the search down to 2-3 methods.</a:t>
            </a:r>
          </a:p>
          <a:p>
            <a:pPr marL="914400" lvl="1" indent="-457200">
              <a:buFont typeface="+mj-lt"/>
              <a:buAutoNum type="arabicPeriod"/>
            </a:pPr>
            <a:r>
              <a:rPr lang="en-US" sz="2000" dirty="0"/>
              <a:t>Place a breakpoint at the beginning and end of these suspicious methods.</a:t>
            </a:r>
          </a:p>
          <a:p>
            <a:pPr marL="914400" lvl="1" indent="-457200">
              <a:buFont typeface="+mj-lt"/>
              <a:buAutoNum type="arabicPeriod"/>
            </a:pPr>
            <a:r>
              <a:rPr lang="en-US" sz="2000" dirty="0"/>
              <a:t>Run the program with the debugger. Look at the values of the parameters when the program stops at the beginning of a method. At the end, look at the result returned by the method and the values of the relevant variables. In this way, identify in which method the error is located.</a:t>
            </a:r>
          </a:p>
          <a:p>
            <a:pPr marL="914400" lvl="1" indent="-457200">
              <a:buFont typeface="+mj-lt"/>
              <a:buAutoNum type="arabicPeriod"/>
            </a:pPr>
            <a:r>
              <a:rPr lang="en-US" sz="2000" dirty="0"/>
              <a:t>Run the program again with the debugger and stop at the beginning of the method in which the error occurs. Then go through the method line by line until you see a difference between reality and what you expect.</a:t>
            </a:r>
          </a:p>
          <a:p>
            <a:pPr marL="914400" lvl="1" indent="-457200">
              <a:buFont typeface="+mj-lt"/>
              <a:buAutoNum type="arabicPeriod"/>
            </a:pPr>
            <a:r>
              <a:rPr lang="en-US" sz="2000" dirty="0"/>
              <a:t>You have (hopefully) found the error!</a:t>
            </a:r>
          </a:p>
          <a:p>
            <a:endParaRPr lang="en-US" dirty="0"/>
          </a:p>
          <a:p>
            <a:r>
              <a:rPr lang="en-US" dirty="0"/>
              <a:t>This presentation didn’t cover everything… take a look at the document on Canvas as well!</a:t>
            </a:r>
          </a:p>
          <a:p>
            <a:pPr marL="457200" lvl="1" indent="0">
              <a:buNone/>
            </a:pPr>
            <a:endParaRPr lang="en-US" sz="2000" dirty="0"/>
          </a:p>
          <a:p>
            <a:endParaRPr lang="nl-BE" dirty="0"/>
          </a:p>
        </p:txBody>
      </p:sp>
      <p:sp>
        <p:nvSpPr>
          <p:cNvPr id="4" name="Tijdelijke aanduiding voor dianummer 3">
            <a:extLst>
              <a:ext uri="{FF2B5EF4-FFF2-40B4-BE49-F238E27FC236}">
                <a16:creationId xmlns:a16="http://schemas.microsoft.com/office/drawing/2014/main" id="{4FAAB6CA-7948-42C4-8732-C6AB6BBC9897}"/>
              </a:ext>
            </a:extLst>
          </p:cNvPr>
          <p:cNvSpPr>
            <a:spLocks noGrp="1"/>
          </p:cNvSpPr>
          <p:nvPr>
            <p:ph type="sldNum" sz="quarter" idx="12"/>
          </p:nvPr>
        </p:nvSpPr>
        <p:spPr/>
        <p:txBody>
          <a:bodyPr/>
          <a:lstStyle/>
          <a:p>
            <a:fld id="{EFF0E678-5659-4256-A5F3-A2CF1765060C}" type="slidenum">
              <a:rPr lang="nl-BE" smtClean="0"/>
              <a:pPr/>
              <a:t>11</a:t>
            </a:fld>
            <a:endParaRPr lang="nl-BE" dirty="0"/>
          </a:p>
        </p:txBody>
      </p:sp>
    </p:spTree>
    <p:extLst>
      <p:ext uri="{BB962C8B-B14F-4D97-AF65-F5344CB8AC3E}">
        <p14:creationId xmlns:p14="http://schemas.microsoft.com/office/powerpoint/2010/main" val="4011691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D2C9B4-44A2-45B6-AF26-F5CB464AB367}"/>
              </a:ext>
            </a:extLst>
          </p:cNvPr>
          <p:cNvSpPr>
            <a:spLocks noGrp="1"/>
          </p:cNvSpPr>
          <p:nvPr>
            <p:ph type="title"/>
          </p:nvPr>
        </p:nvSpPr>
        <p:spPr/>
        <p:txBody>
          <a:bodyPr/>
          <a:lstStyle/>
          <a:p>
            <a:r>
              <a:rPr lang="nl-NL" dirty="0"/>
              <a:t>The </a:t>
            </a:r>
            <a:r>
              <a:rPr lang="nl-NL" dirty="0" err="1"/>
              <a:t>troubleshooting</a:t>
            </a:r>
            <a:r>
              <a:rPr lang="nl-NL" dirty="0"/>
              <a:t> </a:t>
            </a:r>
            <a:r>
              <a:rPr lang="nl-NL" dirty="0" err="1"/>
              <a:t>exercise</a:t>
            </a:r>
            <a:r>
              <a:rPr lang="nl-NL" dirty="0"/>
              <a:t>… </a:t>
            </a:r>
            <a:r>
              <a:rPr lang="nl-NL" dirty="0" err="1"/>
              <a:t>Primedebug</a:t>
            </a:r>
            <a:endParaRPr lang="nl-BE" dirty="0"/>
          </a:p>
        </p:txBody>
      </p:sp>
      <p:sp>
        <p:nvSpPr>
          <p:cNvPr id="3" name="Tijdelijke aanduiding voor inhoud 2">
            <a:extLst>
              <a:ext uri="{FF2B5EF4-FFF2-40B4-BE49-F238E27FC236}">
                <a16:creationId xmlns:a16="http://schemas.microsoft.com/office/drawing/2014/main" id="{08BBB822-50B1-448D-8C52-E61A746A50EA}"/>
              </a:ext>
            </a:extLst>
          </p:cNvPr>
          <p:cNvSpPr>
            <a:spLocks noGrp="1"/>
          </p:cNvSpPr>
          <p:nvPr>
            <p:ph idx="1"/>
          </p:nvPr>
        </p:nvSpPr>
        <p:spPr/>
        <p:txBody>
          <a:bodyPr>
            <a:normAutofit fontScale="92500" lnSpcReduction="10000"/>
          </a:bodyPr>
          <a:lstStyle/>
          <a:p>
            <a:r>
              <a:rPr lang="en-US" b="1" dirty="0"/>
              <a:t>The application can be used to find all the primes up to a specific value. </a:t>
            </a:r>
          </a:p>
          <a:p>
            <a:r>
              <a:rPr lang="en-US" dirty="0"/>
              <a:t>The </a:t>
            </a:r>
            <a:r>
              <a:rPr lang="en-US" b="1" dirty="0" err="1"/>
              <a:t>IsPrime</a:t>
            </a:r>
            <a:r>
              <a:rPr lang="en-US" b="1" dirty="0"/>
              <a:t> method </a:t>
            </a:r>
            <a:r>
              <a:rPr lang="en-US" dirty="0"/>
              <a:t>checks:</a:t>
            </a:r>
          </a:p>
          <a:p>
            <a:pPr lvl="1"/>
            <a:r>
              <a:rPr lang="en-US" dirty="0"/>
              <a:t>whether the number is lower than or equal to 1 (in which case it is not a prime number)</a:t>
            </a:r>
          </a:p>
          <a:p>
            <a:pPr lvl="1"/>
            <a:r>
              <a:rPr lang="en-US" dirty="0"/>
              <a:t>then whether it’s 2 (which is the only even prime number)</a:t>
            </a:r>
          </a:p>
          <a:p>
            <a:pPr lvl="1"/>
            <a:r>
              <a:rPr lang="en-US" dirty="0"/>
              <a:t>and whether it’s even (in which case it’s not a prime number)</a:t>
            </a:r>
          </a:p>
          <a:p>
            <a:r>
              <a:rPr lang="en-US" dirty="0"/>
              <a:t>If these checks are indecisive, number is an odd number greater than 2. In this case, we simply loop over all the numbers between 3 and the square root of number (which is sufficient to determine if it is a prime).</a:t>
            </a:r>
          </a:p>
          <a:p>
            <a:r>
              <a:rPr lang="en-US" dirty="0"/>
              <a:t>Problems:</a:t>
            </a:r>
          </a:p>
          <a:p>
            <a:pPr lvl="1"/>
            <a:r>
              <a:rPr lang="en-US" dirty="0"/>
              <a:t>Solve </a:t>
            </a:r>
            <a:r>
              <a:rPr lang="en-US" dirty="0" err="1"/>
              <a:t>Thymeleaf</a:t>
            </a:r>
            <a:r>
              <a:rPr lang="en-US" dirty="0"/>
              <a:t> and HTTP errors at runtime</a:t>
            </a:r>
          </a:p>
          <a:p>
            <a:pPr lvl="1"/>
            <a:r>
              <a:rPr lang="en-US" dirty="0"/>
              <a:t>Print out all the primes up to 100. Unfortunately, the code doesn’t seem to work correctly </a:t>
            </a:r>
            <a:r>
              <a:rPr lang="en-US" dirty="0">
                <a:sym typeface="Wingdings" panose="05000000000000000000" pitchFamily="2" charset="2"/>
              </a:rPr>
              <a:t> </a:t>
            </a:r>
            <a:r>
              <a:rPr lang="en-US" dirty="0"/>
              <a:t>it reports 9, 15, 25, etc. as prime numbers, even though they clearly are not.</a:t>
            </a:r>
          </a:p>
          <a:p>
            <a:pPr lvl="1"/>
            <a:r>
              <a:rPr lang="en-US" dirty="0"/>
              <a:t>However there does not seem to be an obvious problem with the code. You must debug the application to heck the </a:t>
            </a:r>
            <a:r>
              <a:rPr lang="en-US" dirty="0" err="1"/>
              <a:t>IsPrime</a:t>
            </a:r>
            <a:r>
              <a:rPr lang="en-US" dirty="0"/>
              <a:t> method and its loops.</a:t>
            </a:r>
          </a:p>
        </p:txBody>
      </p:sp>
      <p:sp>
        <p:nvSpPr>
          <p:cNvPr id="4" name="Tijdelijke aanduiding voor dianummer 3">
            <a:extLst>
              <a:ext uri="{FF2B5EF4-FFF2-40B4-BE49-F238E27FC236}">
                <a16:creationId xmlns:a16="http://schemas.microsoft.com/office/drawing/2014/main" id="{CFDD3FA7-C455-4480-AD07-0BA9757FDCE1}"/>
              </a:ext>
            </a:extLst>
          </p:cNvPr>
          <p:cNvSpPr>
            <a:spLocks noGrp="1"/>
          </p:cNvSpPr>
          <p:nvPr>
            <p:ph type="sldNum" sz="quarter" idx="12"/>
          </p:nvPr>
        </p:nvSpPr>
        <p:spPr/>
        <p:txBody>
          <a:bodyPr/>
          <a:lstStyle/>
          <a:p>
            <a:fld id="{EFF0E678-5659-4256-A5F3-A2CF1765060C}" type="slidenum">
              <a:rPr lang="nl-BE" smtClean="0"/>
              <a:pPr/>
              <a:t>12</a:t>
            </a:fld>
            <a:endParaRPr lang="nl-BE" dirty="0"/>
          </a:p>
        </p:txBody>
      </p:sp>
    </p:spTree>
    <p:extLst>
      <p:ext uri="{BB962C8B-B14F-4D97-AF65-F5344CB8AC3E}">
        <p14:creationId xmlns:p14="http://schemas.microsoft.com/office/powerpoint/2010/main" val="2143821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C9F7D1-B3B0-47CB-9E4A-291B899D499D}"/>
              </a:ext>
            </a:extLst>
          </p:cNvPr>
          <p:cNvSpPr>
            <a:spLocks noGrp="1"/>
          </p:cNvSpPr>
          <p:nvPr>
            <p:ph type="title"/>
          </p:nvPr>
        </p:nvSpPr>
        <p:spPr/>
        <p:txBody>
          <a:bodyPr/>
          <a:lstStyle/>
          <a:p>
            <a:r>
              <a:rPr lang="nl-BE" dirty="0" err="1"/>
              <a:t>Recap</a:t>
            </a:r>
            <a:r>
              <a:rPr lang="nl-BE" dirty="0"/>
              <a:t> Tips &amp; tricks</a:t>
            </a:r>
          </a:p>
        </p:txBody>
      </p:sp>
      <p:sp>
        <p:nvSpPr>
          <p:cNvPr id="3" name="Tijdelijke aanduiding voor inhoud 2">
            <a:extLst>
              <a:ext uri="{FF2B5EF4-FFF2-40B4-BE49-F238E27FC236}">
                <a16:creationId xmlns:a16="http://schemas.microsoft.com/office/drawing/2014/main" id="{4AFE1466-5AD5-4720-9555-14AEDD1FFE7A}"/>
              </a:ext>
            </a:extLst>
          </p:cNvPr>
          <p:cNvSpPr>
            <a:spLocks noGrp="1"/>
          </p:cNvSpPr>
          <p:nvPr>
            <p:ph idx="1"/>
          </p:nvPr>
        </p:nvSpPr>
        <p:spPr/>
        <p:txBody>
          <a:bodyPr>
            <a:normAutofit fontScale="92500"/>
          </a:bodyPr>
          <a:lstStyle/>
          <a:p>
            <a:r>
              <a:rPr lang="nl-BE" dirty="0" err="1">
                <a:solidFill>
                  <a:schemeClr val="bg1">
                    <a:lumMod val="50000"/>
                  </a:schemeClr>
                </a:solidFill>
              </a:rPr>
              <a:t>Googling </a:t>
            </a:r>
            <a:r>
              <a:rPr lang="nl-BE" dirty="0">
                <a:solidFill>
                  <a:schemeClr val="bg1">
                    <a:lumMod val="50000"/>
                  </a:schemeClr>
                </a:solidFill>
              </a:rPr>
              <a:t>"blindly" and doing what is suggested often causes more errors than before</a:t>
            </a:r>
          </a:p>
          <a:p>
            <a:r>
              <a:rPr lang="nl-BE" dirty="0">
                <a:solidFill>
                  <a:schemeClr val="bg1">
                    <a:lumMod val="50000"/>
                  </a:schemeClr>
                </a:solidFill>
              </a:rPr>
              <a:t>Only start "</a:t>
            </a:r>
            <a:r>
              <a:rPr lang="nl-BE" dirty="0" err="1">
                <a:solidFill>
                  <a:schemeClr val="bg1">
                    <a:lumMod val="50000"/>
                  </a:schemeClr>
                </a:solidFill>
              </a:rPr>
              <a:t>Googling</a:t>
            </a:r>
            <a:r>
              <a:rPr lang="nl-BE" dirty="0">
                <a:solidFill>
                  <a:schemeClr val="bg1">
                    <a:lumMod val="50000"/>
                  </a:schemeClr>
                </a:solidFill>
              </a:rPr>
              <a:t>" </a:t>
            </a:r>
            <a:r>
              <a:rPr lang="nl-BE" u="sng" dirty="0">
                <a:solidFill>
                  <a:schemeClr val="bg1">
                    <a:lumMod val="50000"/>
                  </a:schemeClr>
                </a:solidFill>
              </a:rPr>
              <a:t>AFTER</a:t>
            </a:r>
          </a:p>
          <a:p>
            <a:pPr lvl="1"/>
            <a:r>
              <a:rPr lang="nl-BE" dirty="0">
                <a:solidFill>
                  <a:schemeClr val="bg1">
                    <a:lumMod val="50000"/>
                  </a:schemeClr>
                </a:solidFill>
              </a:rPr>
              <a:t>you have read the error carefully and do not find the solution on that basis </a:t>
            </a:r>
          </a:p>
          <a:p>
            <a:pPr lvl="1"/>
            <a:r>
              <a:rPr lang="nl-BE" dirty="0">
                <a:solidFill>
                  <a:schemeClr val="bg1">
                    <a:lumMod val="50000"/>
                  </a:schemeClr>
                </a:solidFill>
              </a:rPr>
              <a:t>you have not found the solution on the basis of the above</a:t>
            </a:r>
          </a:p>
          <a:p>
            <a:r>
              <a:rPr lang="nl-BE" dirty="0" err="1">
                <a:solidFill>
                  <a:schemeClr val="bg1">
                    <a:lumMod val="50000"/>
                  </a:schemeClr>
                </a:solidFill>
              </a:rPr>
              <a:t>"</a:t>
            </a:r>
            <a:r>
              <a:rPr lang="nl-BE" dirty="0">
                <a:solidFill>
                  <a:schemeClr val="bg1">
                    <a:lumMod val="50000"/>
                  </a:schemeClr>
                </a:solidFill>
              </a:rPr>
              <a:t>Smart" </a:t>
            </a:r>
            <a:r>
              <a:rPr lang="nl-BE" dirty="0" err="1">
                <a:solidFill>
                  <a:schemeClr val="bg1">
                    <a:lumMod val="50000"/>
                  </a:schemeClr>
                </a:solidFill>
              </a:rPr>
              <a:t>googling </a:t>
            </a:r>
            <a:r>
              <a:rPr lang="nl-BE" dirty="0">
                <a:solidFill>
                  <a:schemeClr val="bg1">
                    <a:lumMod val="50000"/>
                  </a:schemeClr>
                </a:solidFill>
              </a:rPr>
              <a:t>= </a:t>
            </a:r>
          </a:p>
          <a:p>
            <a:pPr lvl="1"/>
            <a:r>
              <a:rPr lang="nl-BE" dirty="0">
                <a:solidFill>
                  <a:schemeClr val="bg1">
                    <a:lumMod val="50000"/>
                  </a:schemeClr>
                </a:solidFill>
              </a:rPr>
              <a:t>give </a:t>
            </a:r>
            <a:r>
              <a:rPr lang="nl-BE" b="1" dirty="0">
                <a:solidFill>
                  <a:schemeClr val="bg1">
                    <a:lumMod val="50000"/>
                  </a:schemeClr>
                </a:solidFill>
              </a:rPr>
              <a:t>context </a:t>
            </a:r>
            <a:r>
              <a:rPr lang="nl-BE" dirty="0">
                <a:solidFill>
                  <a:schemeClr val="bg1">
                    <a:lumMod val="50000"/>
                  </a:schemeClr>
                </a:solidFill>
              </a:rPr>
              <a:t>to the error:</a:t>
            </a:r>
          </a:p>
          <a:p>
            <a:pPr lvl="2"/>
            <a:r>
              <a:rPr lang="nl-BE" dirty="0" err="1">
                <a:solidFill>
                  <a:schemeClr val="bg1">
                    <a:lumMod val="50000"/>
                  </a:schemeClr>
                </a:solidFill>
              </a:rPr>
              <a:t>IntelliJ </a:t>
            </a:r>
          </a:p>
          <a:p>
            <a:pPr lvl="2"/>
            <a:r>
              <a:rPr lang="nl-BE" dirty="0">
                <a:solidFill>
                  <a:schemeClr val="bg1">
                    <a:lumMod val="50000"/>
                  </a:schemeClr>
                </a:solidFill>
              </a:rPr>
              <a:t>Java </a:t>
            </a:r>
          </a:p>
          <a:p>
            <a:pPr lvl="2"/>
            <a:r>
              <a:rPr lang="nl-BE" dirty="0" err="1">
                <a:solidFill>
                  <a:schemeClr val="bg1">
                    <a:lumMod val="50000"/>
                  </a:schemeClr>
                </a:solidFill>
              </a:rPr>
              <a:t>Thymeleaf </a:t>
            </a:r>
            <a:endParaRPr lang="nl-BE" dirty="0">
              <a:solidFill>
                <a:schemeClr val="bg1">
                  <a:lumMod val="50000"/>
                </a:schemeClr>
              </a:solidFill>
            </a:endParaRPr>
          </a:p>
          <a:p>
            <a:pPr lvl="2"/>
            <a:r>
              <a:rPr lang="nl-BE" dirty="0" err="1">
                <a:solidFill>
                  <a:schemeClr val="bg1">
                    <a:lumMod val="50000"/>
                  </a:schemeClr>
                </a:solidFill>
              </a:rPr>
              <a:t>MySQL </a:t>
            </a:r>
            <a:endParaRPr lang="nl-BE" dirty="0">
              <a:solidFill>
                <a:schemeClr val="bg1">
                  <a:lumMod val="50000"/>
                </a:schemeClr>
              </a:solidFill>
            </a:endParaRPr>
          </a:p>
          <a:p>
            <a:pPr lvl="2"/>
            <a:r>
              <a:rPr lang="nl-BE" dirty="0">
                <a:solidFill>
                  <a:schemeClr val="bg1">
                    <a:lumMod val="50000"/>
                  </a:schemeClr>
                </a:solidFill>
              </a:rPr>
              <a:t>…</a:t>
            </a:r>
          </a:p>
          <a:p>
            <a:pPr lvl="1"/>
            <a:r>
              <a:rPr lang="nl-BE" dirty="0" err="1">
                <a:solidFill>
                  <a:schemeClr val="bg1">
                    <a:lumMod val="50000"/>
                  </a:schemeClr>
                </a:solidFill>
              </a:rPr>
              <a:t>copy </a:t>
            </a:r>
            <a:r>
              <a:rPr lang="nl-BE" dirty="0">
                <a:solidFill>
                  <a:schemeClr val="bg1">
                    <a:lumMod val="50000"/>
                  </a:schemeClr>
                </a:solidFill>
              </a:rPr>
              <a:t>error message literally </a:t>
            </a:r>
          </a:p>
          <a:p>
            <a:pPr lvl="2"/>
            <a:r>
              <a:rPr lang="nl-BE" dirty="0">
                <a:solidFill>
                  <a:schemeClr val="bg1">
                    <a:lumMod val="50000"/>
                  </a:schemeClr>
                </a:solidFill>
              </a:rPr>
              <a:t>links at the top</a:t>
            </a:r>
          </a:p>
          <a:p>
            <a:pPr lvl="2"/>
            <a:r>
              <a:rPr lang="nl-BE" dirty="0">
                <a:solidFill>
                  <a:schemeClr val="bg1">
                    <a:lumMod val="50000"/>
                  </a:schemeClr>
                </a:solidFill>
              </a:rPr>
              <a:t>stackoverflow</a:t>
            </a:r>
          </a:p>
          <a:p>
            <a:pPr lvl="1"/>
            <a:endParaRPr lang="nl-BE" dirty="0"/>
          </a:p>
        </p:txBody>
      </p:sp>
      <p:sp>
        <p:nvSpPr>
          <p:cNvPr id="4" name="Tijdelijke aanduiding voor dianummer 3">
            <a:extLst>
              <a:ext uri="{FF2B5EF4-FFF2-40B4-BE49-F238E27FC236}">
                <a16:creationId xmlns:a16="http://schemas.microsoft.com/office/drawing/2014/main" id="{597BF9BF-7E18-4EA6-8630-C0D6FBF30162}"/>
              </a:ext>
            </a:extLst>
          </p:cNvPr>
          <p:cNvSpPr>
            <a:spLocks noGrp="1"/>
          </p:cNvSpPr>
          <p:nvPr>
            <p:ph type="sldNum" sz="quarter" idx="12"/>
          </p:nvPr>
        </p:nvSpPr>
        <p:spPr/>
        <p:txBody>
          <a:bodyPr/>
          <a:lstStyle/>
          <a:p>
            <a:fld id="{EFF0E678-5659-4256-A5F3-A2CF1765060C}" type="slidenum">
              <a:rPr lang="nl-BE" smtClean="0"/>
              <a:pPr/>
              <a:t>13</a:t>
            </a:fld>
            <a:endParaRPr lang="nl-BE" dirty="0"/>
          </a:p>
        </p:txBody>
      </p:sp>
    </p:spTree>
    <p:extLst>
      <p:ext uri="{BB962C8B-B14F-4D97-AF65-F5344CB8AC3E}">
        <p14:creationId xmlns:p14="http://schemas.microsoft.com/office/powerpoint/2010/main" val="1969922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C9F7D1-B3B0-47CB-9E4A-291B899D499D}"/>
              </a:ext>
            </a:extLst>
          </p:cNvPr>
          <p:cNvSpPr>
            <a:spLocks noGrp="1"/>
          </p:cNvSpPr>
          <p:nvPr>
            <p:ph type="title"/>
          </p:nvPr>
        </p:nvSpPr>
        <p:spPr/>
        <p:txBody>
          <a:bodyPr/>
          <a:lstStyle/>
          <a:p>
            <a:r>
              <a:rPr lang="nl-BE" dirty="0" err="1"/>
              <a:t>Recap</a:t>
            </a:r>
            <a:r>
              <a:rPr lang="nl-BE" dirty="0"/>
              <a:t> Tips &amp; tricks</a:t>
            </a:r>
          </a:p>
        </p:txBody>
      </p:sp>
      <p:sp>
        <p:nvSpPr>
          <p:cNvPr id="3" name="Tijdelijke aanduiding voor inhoud 2">
            <a:extLst>
              <a:ext uri="{FF2B5EF4-FFF2-40B4-BE49-F238E27FC236}">
                <a16:creationId xmlns:a16="http://schemas.microsoft.com/office/drawing/2014/main" id="{4AFE1466-5AD5-4720-9555-14AEDD1FFE7A}"/>
              </a:ext>
            </a:extLst>
          </p:cNvPr>
          <p:cNvSpPr>
            <a:spLocks noGrp="1"/>
          </p:cNvSpPr>
          <p:nvPr>
            <p:ph idx="1"/>
          </p:nvPr>
        </p:nvSpPr>
        <p:spPr/>
        <p:txBody>
          <a:bodyPr>
            <a:normAutofit/>
          </a:bodyPr>
          <a:lstStyle/>
          <a:p>
            <a:r>
              <a:rPr lang="nl-BE" dirty="0">
                <a:solidFill>
                  <a:schemeClr val="bg1">
                    <a:lumMod val="50000"/>
                  </a:schemeClr>
                </a:solidFill>
              </a:rPr>
              <a:t>consulting fellow students / </a:t>
            </a:r>
            <a:r>
              <a:rPr lang="nl-BE" dirty="0" err="1">
                <a:solidFill>
                  <a:schemeClr val="bg1">
                    <a:lumMod val="50000"/>
                  </a:schemeClr>
                </a:solidFill>
              </a:rPr>
              <a:t>social </a:t>
            </a:r>
            <a:r>
              <a:rPr lang="nl-BE" dirty="0">
                <a:solidFill>
                  <a:schemeClr val="bg1">
                    <a:lumMod val="50000"/>
                  </a:schemeClr>
                </a:solidFill>
              </a:rPr>
              <a:t>media / ...</a:t>
            </a:r>
          </a:p>
          <a:p>
            <a:pPr lvl="1"/>
            <a:r>
              <a:rPr lang="nl-BE" dirty="0">
                <a:solidFill>
                  <a:schemeClr val="bg1">
                    <a:lumMod val="50000"/>
                  </a:schemeClr>
                </a:solidFill>
              </a:rPr>
              <a:t>compared to the previous steps</a:t>
            </a:r>
          </a:p>
          <a:p>
            <a:pPr lvl="2"/>
            <a:r>
              <a:rPr lang="nl-BE" sz="2200" dirty="0">
                <a:solidFill>
                  <a:schemeClr val="bg1">
                    <a:lumMod val="50000"/>
                  </a:schemeClr>
                </a:solidFill>
              </a:rPr>
              <a:t>increased risk of errors </a:t>
            </a:r>
          </a:p>
          <a:p>
            <a:pPr lvl="2"/>
            <a:r>
              <a:rPr lang="nl-BE" sz="2200" dirty="0" err="1">
                <a:solidFill>
                  <a:schemeClr val="bg1">
                    <a:lumMod val="50000"/>
                  </a:schemeClr>
                </a:solidFill>
              </a:rPr>
              <a:t>less</a:t>
            </a:r>
            <a:r>
              <a:rPr lang="nl-BE" sz="2200" dirty="0">
                <a:solidFill>
                  <a:schemeClr val="bg1">
                    <a:lumMod val="50000"/>
                  </a:schemeClr>
                </a:solidFill>
              </a:rPr>
              <a:t>/no learning effect: this source cannot/should not be consulted during </a:t>
            </a:r>
            <a:r>
              <a:rPr lang="nl-BE" sz="2200" dirty="0" err="1">
                <a:solidFill>
                  <a:schemeClr val="bg1">
                    <a:lumMod val="50000"/>
                  </a:schemeClr>
                </a:solidFill>
              </a:rPr>
              <a:t>evaluation</a:t>
            </a:r>
            <a:r>
              <a:rPr lang="nl-BE" sz="2200" dirty="0">
                <a:solidFill>
                  <a:schemeClr val="bg1">
                    <a:lumMod val="50000"/>
                  </a:schemeClr>
                </a:solidFill>
              </a:rPr>
              <a:t> </a:t>
            </a:r>
            <a:r>
              <a:rPr lang="nl-BE" sz="2200" dirty="0" err="1">
                <a:solidFill>
                  <a:schemeClr val="bg1">
                    <a:lumMod val="50000"/>
                  </a:schemeClr>
                </a:solidFill>
              </a:rPr>
              <a:t>moments</a:t>
            </a:r>
            <a:r>
              <a:rPr lang="nl-BE" sz="2200" dirty="0">
                <a:solidFill>
                  <a:schemeClr val="bg1">
                    <a:lumMod val="50000"/>
                  </a:schemeClr>
                </a:solidFill>
              </a:rPr>
              <a:t> =&gt; risk of </a:t>
            </a:r>
            <a:r>
              <a:rPr lang="nl-BE" sz="2200" dirty="0" err="1">
                <a:solidFill>
                  <a:schemeClr val="bg1">
                    <a:lumMod val="50000"/>
                  </a:schemeClr>
                </a:solidFill>
              </a:rPr>
              <a:t>being</a:t>
            </a:r>
            <a:r>
              <a:rPr lang="nl-BE" sz="2200" dirty="0">
                <a:solidFill>
                  <a:schemeClr val="bg1">
                    <a:lumMod val="50000"/>
                  </a:schemeClr>
                </a:solidFill>
              </a:rPr>
              <a:t> </a:t>
            </a:r>
            <a:r>
              <a:rPr lang="nl-BE" sz="2200" dirty="0" err="1">
                <a:solidFill>
                  <a:schemeClr val="bg1">
                    <a:lumMod val="50000"/>
                  </a:schemeClr>
                </a:solidFill>
              </a:rPr>
              <a:t>judged</a:t>
            </a:r>
            <a:r>
              <a:rPr lang="nl-BE" sz="2200" dirty="0">
                <a:solidFill>
                  <a:schemeClr val="bg1">
                    <a:lumMod val="50000"/>
                  </a:schemeClr>
                </a:solidFill>
              </a:rPr>
              <a:t> as “</a:t>
            </a:r>
            <a:r>
              <a:rPr lang="nl-BE" sz="2200" dirty="0" err="1">
                <a:solidFill>
                  <a:schemeClr val="bg1">
                    <a:lumMod val="50000"/>
                  </a:schemeClr>
                </a:solidFill>
              </a:rPr>
              <a:t>fraud</a:t>
            </a:r>
            <a:r>
              <a:rPr lang="nl-BE" sz="2200" dirty="0">
                <a:solidFill>
                  <a:schemeClr val="bg1">
                    <a:lumMod val="50000"/>
                  </a:schemeClr>
                </a:solidFill>
              </a:rPr>
              <a:t>” </a:t>
            </a:r>
          </a:p>
          <a:p>
            <a:r>
              <a:rPr lang="nl-BE" dirty="0">
                <a:solidFill>
                  <a:schemeClr val="bg1">
                    <a:lumMod val="50000"/>
                  </a:schemeClr>
                </a:solidFill>
              </a:rPr>
              <a:t>official teaching </a:t>
            </a:r>
            <a:r>
              <a:rPr lang="nl-BE" dirty="0" err="1">
                <a:solidFill>
                  <a:schemeClr val="bg1">
                    <a:lumMod val="50000"/>
                  </a:schemeClr>
                </a:solidFill>
              </a:rPr>
              <a:t>channels</a:t>
            </a:r>
            <a:r>
              <a:rPr lang="nl-BE" dirty="0">
                <a:solidFill>
                  <a:schemeClr val="bg1">
                    <a:lumMod val="50000"/>
                  </a:schemeClr>
                </a:solidFill>
              </a:rPr>
              <a:t> (Canvas, Teams, Outlook Mail):</a:t>
            </a:r>
          </a:p>
          <a:p>
            <a:pPr lvl="1"/>
            <a:r>
              <a:rPr lang="nl-BE" dirty="0">
                <a:solidFill>
                  <a:schemeClr val="bg1">
                    <a:lumMod val="50000"/>
                  </a:schemeClr>
                </a:solidFill>
              </a:rPr>
              <a:t>100% sure of correct information</a:t>
            </a:r>
          </a:p>
          <a:p>
            <a:pPr lvl="1"/>
            <a:r>
              <a:rPr lang="nl-BE" dirty="0">
                <a:solidFill>
                  <a:schemeClr val="bg1">
                    <a:lumMod val="50000"/>
                  </a:schemeClr>
                </a:solidFill>
              </a:rPr>
              <a:t>learning effect is </a:t>
            </a:r>
            <a:r>
              <a:rPr lang="nl-BE" dirty="0" err="1">
                <a:solidFill>
                  <a:schemeClr val="bg1">
                    <a:lumMod val="50000"/>
                  </a:schemeClr>
                </a:solidFill>
              </a:rPr>
              <a:t>greater</a:t>
            </a:r>
            <a:endParaRPr lang="nl-BE" dirty="0">
              <a:solidFill>
                <a:schemeClr val="bg1">
                  <a:lumMod val="50000"/>
                </a:schemeClr>
              </a:solidFill>
            </a:endParaRPr>
          </a:p>
        </p:txBody>
      </p:sp>
      <p:sp>
        <p:nvSpPr>
          <p:cNvPr id="4" name="Tijdelijke aanduiding voor dianummer 3">
            <a:extLst>
              <a:ext uri="{FF2B5EF4-FFF2-40B4-BE49-F238E27FC236}">
                <a16:creationId xmlns:a16="http://schemas.microsoft.com/office/drawing/2014/main" id="{597BF9BF-7E18-4EA6-8630-C0D6FBF30162}"/>
              </a:ext>
            </a:extLst>
          </p:cNvPr>
          <p:cNvSpPr>
            <a:spLocks noGrp="1"/>
          </p:cNvSpPr>
          <p:nvPr>
            <p:ph type="sldNum" sz="quarter" idx="12"/>
          </p:nvPr>
        </p:nvSpPr>
        <p:spPr/>
        <p:txBody>
          <a:bodyPr/>
          <a:lstStyle/>
          <a:p>
            <a:fld id="{EFF0E678-5659-4256-A5F3-A2CF1765060C}" type="slidenum">
              <a:rPr lang="nl-BE" smtClean="0"/>
              <a:pPr/>
              <a:t>14</a:t>
            </a:fld>
            <a:endParaRPr lang="nl-BE" dirty="0"/>
          </a:p>
        </p:txBody>
      </p:sp>
    </p:spTree>
    <p:extLst>
      <p:ext uri="{BB962C8B-B14F-4D97-AF65-F5344CB8AC3E}">
        <p14:creationId xmlns:p14="http://schemas.microsoft.com/office/powerpoint/2010/main" val="710723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A98DDC-68F3-4F01-8132-FC2D027BD5B0}"/>
              </a:ext>
            </a:extLst>
          </p:cNvPr>
          <p:cNvSpPr>
            <a:spLocks noGrp="1"/>
          </p:cNvSpPr>
          <p:nvPr>
            <p:ph type="title"/>
          </p:nvPr>
        </p:nvSpPr>
        <p:spPr/>
        <p:txBody>
          <a:bodyPr/>
          <a:lstStyle/>
          <a:p>
            <a:r>
              <a:rPr lang="nl-BE" dirty="0" err="1"/>
              <a:t>Recap</a:t>
            </a:r>
            <a:endParaRPr lang="nl-BE" dirty="0"/>
          </a:p>
        </p:txBody>
      </p:sp>
      <p:sp>
        <p:nvSpPr>
          <p:cNvPr id="3" name="Tijdelijke aanduiding voor inhoud 2">
            <a:extLst>
              <a:ext uri="{FF2B5EF4-FFF2-40B4-BE49-F238E27FC236}">
                <a16:creationId xmlns:a16="http://schemas.microsoft.com/office/drawing/2014/main" id="{B56F1A5F-DEBE-402A-8B58-1C40014DC0EB}"/>
              </a:ext>
            </a:extLst>
          </p:cNvPr>
          <p:cNvSpPr>
            <a:spLocks noGrp="1"/>
          </p:cNvSpPr>
          <p:nvPr>
            <p:ph idx="1"/>
          </p:nvPr>
        </p:nvSpPr>
        <p:spPr/>
        <p:txBody>
          <a:bodyPr>
            <a:normAutofit fontScale="92500" lnSpcReduction="20000"/>
          </a:bodyPr>
          <a:lstStyle/>
          <a:p>
            <a:r>
              <a:rPr lang="nl-BE" dirty="0" err="1">
                <a:solidFill>
                  <a:schemeClr val="bg1">
                    <a:lumMod val="75000"/>
                  </a:schemeClr>
                </a:solidFill>
              </a:rPr>
              <a:t>Testing</a:t>
            </a:r>
            <a:r>
              <a:rPr lang="nl-BE" dirty="0">
                <a:solidFill>
                  <a:schemeClr val="bg1">
                    <a:lumMod val="75000"/>
                  </a:schemeClr>
                </a:solidFill>
              </a:rPr>
              <a:t> </a:t>
            </a:r>
            <a:r>
              <a:rPr lang="nl-BE" dirty="0" err="1">
                <a:solidFill>
                  <a:schemeClr val="bg1">
                    <a:lumMod val="75000"/>
                  </a:schemeClr>
                </a:solidFill>
              </a:rPr>
              <a:t>and</a:t>
            </a:r>
            <a:r>
              <a:rPr lang="nl-BE" dirty="0">
                <a:solidFill>
                  <a:schemeClr val="bg1">
                    <a:lumMod val="75000"/>
                  </a:schemeClr>
                </a:solidFill>
              </a:rPr>
              <a:t> Debugging = locating and fixing errors</a:t>
            </a:r>
          </a:p>
          <a:p>
            <a:r>
              <a:rPr lang="nl-BE" dirty="0">
                <a:solidFill>
                  <a:schemeClr val="bg1">
                    <a:lumMod val="75000"/>
                  </a:schemeClr>
                </a:solidFill>
              </a:rPr>
              <a:t>5 types:</a:t>
            </a:r>
          </a:p>
          <a:p>
            <a:pPr lvl="1"/>
            <a:r>
              <a:rPr lang="nl-BE" dirty="0">
                <a:solidFill>
                  <a:schemeClr val="bg1">
                    <a:lumMod val="75000"/>
                  </a:schemeClr>
                </a:solidFill>
              </a:rPr>
              <a:t>opening </a:t>
            </a:r>
            <a:r>
              <a:rPr lang="nl-BE" dirty="0" err="1">
                <a:solidFill>
                  <a:schemeClr val="bg1">
                    <a:lumMod val="75000"/>
                  </a:schemeClr>
                </a:solidFill>
              </a:rPr>
              <a:t>and</a:t>
            </a:r>
            <a:r>
              <a:rPr lang="nl-BE" dirty="0">
                <a:solidFill>
                  <a:schemeClr val="bg1">
                    <a:lumMod val="75000"/>
                  </a:schemeClr>
                </a:solidFill>
              </a:rPr>
              <a:t> </a:t>
            </a:r>
            <a:r>
              <a:rPr lang="nl-BE" dirty="0" err="1">
                <a:solidFill>
                  <a:schemeClr val="bg1">
                    <a:lumMod val="75000"/>
                  </a:schemeClr>
                </a:solidFill>
              </a:rPr>
              <a:t>installation</a:t>
            </a:r>
            <a:r>
              <a:rPr lang="nl-BE" dirty="0">
                <a:solidFill>
                  <a:schemeClr val="bg1">
                    <a:lumMod val="75000"/>
                  </a:schemeClr>
                </a:solidFill>
              </a:rPr>
              <a:t> errors:</a:t>
            </a:r>
          </a:p>
          <a:p>
            <a:pPr lvl="2"/>
            <a:r>
              <a:rPr lang="nl-BE" sz="2400" dirty="0">
                <a:solidFill>
                  <a:schemeClr val="bg1">
                    <a:lumMod val="75000"/>
                  </a:schemeClr>
                </a:solidFill>
              </a:rPr>
              <a:t>already visible during the opening of a project</a:t>
            </a:r>
          </a:p>
          <a:p>
            <a:pPr lvl="1"/>
            <a:r>
              <a:rPr lang="nl-BE" dirty="0" err="1">
                <a:solidFill>
                  <a:schemeClr val="bg1">
                    <a:lumMod val="75000"/>
                  </a:schemeClr>
                </a:solidFill>
              </a:rPr>
              <a:t>compilation</a:t>
            </a:r>
            <a:r>
              <a:rPr lang="nl-BE" dirty="0">
                <a:solidFill>
                  <a:schemeClr val="bg1">
                    <a:lumMod val="75000"/>
                  </a:schemeClr>
                </a:solidFill>
              </a:rPr>
              <a:t> </a:t>
            </a:r>
            <a:r>
              <a:rPr lang="nl-BE" dirty="0" err="1">
                <a:solidFill>
                  <a:schemeClr val="bg1">
                    <a:lumMod val="75000"/>
                  </a:schemeClr>
                </a:solidFill>
              </a:rPr>
              <a:t>errors</a:t>
            </a:r>
            <a:r>
              <a:rPr lang="nl-BE" dirty="0">
                <a:solidFill>
                  <a:schemeClr val="bg1">
                    <a:lumMod val="75000"/>
                  </a:schemeClr>
                </a:solidFill>
              </a:rPr>
              <a:t>:</a:t>
            </a:r>
          </a:p>
          <a:p>
            <a:pPr lvl="2"/>
            <a:r>
              <a:rPr lang="nl-BE" sz="2400" dirty="0" err="1">
                <a:solidFill>
                  <a:schemeClr val="bg1">
                    <a:lumMod val="75000"/>
                  </a:schemeClr>
                </a:solidFill>
              </a:rPr>
              <a:t>during</a:t>
            </a:r>
            <a:r>
              <a:rPr lang="nl-BE" sz="2400" dirty="0">
                <a:solidFill>
                  <a:schemeClr val="bg1">
                    <a:lumMod val="75000"/>
                  </a:schemeClr>
                </a:solidFill>
              </a:rPr>
              <a:t> </a:t>
            </a:r>
            <a:r>
              <a:rPr lang="nl-BE" sz="2400" dirty="0" err="1">
                <a:solidFill>
                  <a:schemeClr val="bg1">
                    <a:lumMod val="75000"/>
                  </a:schemeClr>
                </a:solidFill>
              </a:rPr>
              <a:t>programming</a:t>
            </a:r>
            <a:endParaRPr lang="nl-BE" sz="2400" dirty="0">
              <a:solidFill>
                <a:schemeClr val="bg1">
                  <a:lumMod val="75000"/>
                </a:schemeClr>
              </a:solidFill>
            </a:endParaRPr>
          </a:p>
          <a:p>
            <a:pPr lvl="1"/>
            <a:r>
              <a:rPr lang="nl-BE" dirty="0" err="1">
                <a:solidFill>
                  <a:schemeClr val="bg1">
                    <a:lumMod val="75000"/>
                  </a:schemeClr>
                </a:solidFill>
              </a:rPr>
              <a:t>testing</a:t>
            </a:r>
            <a:r>
              <a:rPr lang="nl-BE" dirty="0">
                <a:solidFill>
                  <a:schemeClr val="bg1">
                    <a:lumMod val="75000"/>
                  </a:schemeClr>
                </a:solidFill>
              </a:rPr>
              <a:t> </a:t>
            </a:r>
            <a:r>
              <a:rPr lang="nl-BE" dirty="0" err="1">
                <a:solidFill>
                  <a:schemeClr val="bg1">
                    <a:lumMod val="75000"/>
                  </a:schemeClr>
                </a:solidFill>
              </a:rPr>
              <a:t>errors</a:t>
            </a:r>
            <a:r>
              <a:rPr lang="nl-BE" dirty="0">
                <a:solidFill>
                  <a:schemeClr val="bg1">
                    <a:lumMod val="75000"/>
                  </a:schemeClr>
                </a:solidFill>
              </a:rPr>
              <a:t>:</a:t>
            </a:r>
          </a:p>
          <a:p>
            <a:pPr lvl="2"/>
            <a:r>
              <a:rPr lang="nl-BE" dirty="0">
                <a:solidFill>
                  <a:schemeClr val="bg1">
                    <a:lumMod val="75000"/>
                  </a:schemeClr>
                </a:solidFill>
              </a:rPr>
              <a:t>tests do </a:t>
            </a:r>
            <a:r>
              <a:rPr lang="nl-BE" dirty="0" err="1">
                <a:solidFill>
                  <a:schemeClr val="bg1">
                    <a:lumMod val="75000"/>
                  </a:schemeClr>
                </a:solidFill>
              </a:rPr>
              <a:t>not</a:t>
            </a:r>
            <a:r>
              <a:rPr lang="nl-BE" dirty="0">
                <a:solidFill>
                  <a:schemeClr val="bg1">
                    <a:lumMod val="75000"/>
                  </a:schemeClr>
                </a:solidFill>
              </a:rPr>
              <a:t> run</a:t>
            </a:r>
          </a:p>
          <a:p>
            <a:pPr lvl="2"/>
            <a:r>
              <a:rPr lang="nl-BE" dirty="0">
                <a:solidFill>
                  <a:schemeClr val="bg1">
                    <a:lumMod val="75000"/>
                  </a:schemeClr>
                </a:solidFill>
              </a:rPr>
              <a:t>tests do </a:t>
            </a:r>
            <a:r>
              <a:rPr lang="nl-BE" dirty="0" err="1">
                <a:solidFill>
                  <a:schemeClr val="bg1">
                    <a:lumMod val="75000"/>
                  </a:schemeClr>
                </a:solidFill>
              </a:rPr>
              <a:t>not</a:t>
            </a:r>
            <a:r>
              <a:rPr lang="nl-BE" dirty="0">
                <a:solidFill>
                  <a:schemeClr val="bg1">
                    <a:lumMod val="75000"/>
                  </a:schemeClr>
                </a:solidFill>
              </a:rPr>
              <a:t> </a:t>
            </a:r>
            <a:r>
              <a:rPr lang="nl-BE" dirty="0" err="1">
                <a:solidFill>
                  <a:schemeClr val="bg1">
                    <a:lumMod val="75000"/>
                  </a:schemeClr>
                </a:solidFill>
              </a:rPr>
              <a:t>succeed</a:t>
            </a:r>
            <a:endParaRPr lang="nl-BE" dirty="0">
              <a:solidFill>
                <a:schemeClr val="bg1">
                  <a:lumMod val="75000"/>
                </a:schemeClr>
              </a:solidFill>
            </a:endParaRPr>
          </a:p>
          <a:p>
            <a:pPr lvl="1"/>
            <a:r>
              <a:rPr lang="nl-BE" dirty="0" err="1">
                <a:solidFill>
                  <a:schemeClr val="bg1">
                    <a:lumMod val="75000"/>
                  </a:schemeClr>
                </a:solidFill>
              </a:rPr>
              <a:t>start-up</a:t>
            </a:r>
            <a:r>
              <a:rPr lang="nl-BE" dirty="0">
                <a:solidFill>
                  <a:schemeClr val="bg1">
                    <a:lumMod val="75000"/>
                  </a:schemeClr>
                </a:solidFill>
              </a:rPr>
              <a:t> errors:</a:t>
            </a:r>
          </a:p>
          <a:p>
            <a:pPr lvl="2"/>
            <a:r>
              <a:rPr lang="nl-BE" sz="2400" dirty="0">
                <a:solidFill>
                  <a:schemeClr val="bg1">
                    <a:lumMod val="75000"/>
                  </a:schemeClr>
                </a:solidFill>
              </a:rPr>
              <a:t>when you want to run your programme, but it does not start </a:t>
            </a:r>
          </a:p>
          <a:p>
            <a:pPr lvl="1"/>
            <a:r>
              <a:rPr lang="nl-BE" dirty="0" err="1">
                <a:solidFill>
                  <a:schemeClr val="bg1">
                    <a:lumMod val="75000"/>
                  </a:schemeClr>
                </a:solidFill>
              </a:rPr>
              <a:t>runtime</a:t>
            </a:r>
            <a:r>
              <a:rPr lang="nl-BE" dirty="0">
                <a:solidFill>
                  <a:schemeClr val="bg1">
                    <a:lumMod val="75000"/>
                  </a:schemeClr>
                </a:solidFill>
              </a:rPr>
              <a:t> errors: during the execution of your program:</a:t>
            </a:r>
          </a:p>
          <a:p>
            <a:pPr lvl="2"/>
            <a:r>
              <a:rPr lang="nl-BE" sz="2400" dirty="0">
                <a:solidFill>
                  <a:schemeClr val="bg1">
                    <a:lumMod val="75000"/>
                  </a:schemeClr>
                </a:solidFill>
              </a:rPr>
              <a:t>your programme runs and crashes at the start or during execution</a:t>
            </a:r>
          </a:p>
          <a:p>
            <a:pPr lvl="1"/>
            <a:r>
              <a:rPr lang="nl-BE" dirty="0" err="1">
                <a:solidFill>
                  <a:schemeClr val="bg1">
                    <a:lumMod val="75000"/>
                  </a:schemeClr>
                </a:solidFill>
              </a:rPr>
              <a:t>logical</a:t>
            </a:r>
            <a:r>
              <a:rPr lang="nl-BE" dirty="0">
                <a:solidFill>
                  <a:schemeClr val="bg1">
                    <a:lumMod val="75000"/>
                  </a:schemeClr>
                </a:solidFill>
              </a:rPr>
              <a:t> errors: the programme does not give the expected / logical result</a:t>
            </a:r>
          </a:p>
          <a:p>
            <a:r>
              <a:rPr lang="nl-BE" dirty="0"/>
              <a:t>Debugger </a:t>
            </a:r>
          </a:p>
          <a:p>
            <a:pPr lvl="1"/>
            <a:r>
              <a:rPr lang="nl-BE" dirty="0"/>
              <a:t>can help you detect </a:t>
            </a:r>
            <a:r>
              <a:rPr lang="nl-BE" dirty="0" err="1"/>
              <a:t>runtime </a:t>
            </a:r>
            <a:r>
              <a:rPr lang="nl-BE" dirty="0"/>
              <a:t>errors and logical errors</a:t>
            </a:r>
          </a:p>
          <a:p>
            <a:pPr lvl="2"/>
            <a:r>
              <a:rPr lang="nl-BE" sz="2400" b="1" dirty="0"/>
              <a:t>not </a:t>
            </a:r>
            <a:r>
              <a:rPr lang="nl-BE" sz="2400" dirty="0"/>
              <a:t>for installation errors, compilation errors and start-up errors</a:t>
            </a:r>
          </a:p>
          <a:p>
            <a:pPr lvl="1"/>
            <a:endParaRPr lang="nl-BE" dirty="0"/>
          </a:p>
        </p:txBody>
      </p:sp>
      <p:sp>
        <p:nvSpPr>
          <p:cNvPr id="4" name="Tijdelijke aanduiding voor dianummer 3">
            <a:extLst>
              <a:ext uri="{FF2B5EF4-FFF2-40B4-BE49-F238E27FC236}">
                <a16:creationId xmlns:a16="http://schemas.microsoft.com/office/drawing/2014/main" id="{B9A091F3-81A7-4356-8A29-CB5D81B91536}"/>
              </a:ext>
            </a:extLst>
          </p:cNvPr>
          <p:cNvSpPr>
            <a:spLocks noGrp="1"/>
          </p:cNvSpPr>
          <p:nvPr>
            <p:ph type="sldNum" sz="quarter" idx="12"/>
          </p:nvPr>
        </p:nvSpPr>
        <p:spPr/>
        <p:txBody>
          <a:bodyPr/>
          <a:lstStyle/>
          <a:p>
            <a:fld id="{EFF0E678-5659-4256-A5F3-A2CF1765060C}" type="slidenum">
              <a:rPr lang="nl-BE" smtClean="0"/>
              <a:pPr/>
              <a:t>2</a:t>
            </a:fld>
            <a:endParaRPr lang="nl-BE" dirty="0"/>
          </a:p>
        </p:txBody>
      </p:sp>
      <p:sp>
        <p:nvSpPr>
          <p:cNvPr id="5" name="Tekstvak 4">
            <a:extLst>
              <a:ext uri="{FF2B5EF4-FFF2-40B4-BE49-F238E27FC236}">
                <a16:creationId xmlns:a16="http://schemas.microsoft.com/office/drawing/2014/main" id="{3135CE10-21BF-4AC3-974C-4840BC79208F}"/>
              </a:ext>
            </a:extLst>
          </p:cNvPr>
          <p:cNvSpPr txBox="1"/>
          <p:nvPr/>
        </p:nvSpPr>
        <p:spPr>
          <a:xfrm>
            <a:off x="5165557" y="2807368"/>
            <a:ext cx="5204128" cy="584775"/>
          </a:xfrm>
          <a:prstGeom prst="rect">
            <a:avLst/>
          </a:prstGeom>
          <a:noFill/>
          <a:ln w="28575">
            <a:solidFill>
              <a:schemeClr val="bg1">
                <a:lumMod val="50000"/>
              </a:schemeClr>
            </a:solidFill>
          </a:ln>
        </p:spPr>
        <p:txBody>
          <a:bodyPr wrap="square" rtlCol="0">
            <a:spAutoFit/>
          </a:bodyPr>
          <a:lstStyle/>
          <a:p>
            <a:r>
              <a:rPr lang="nl-NL" sz="3200" dirty="0">
                <a:solidFill>
                  <a:srgbClr val="D02023"/>
                </a:solidFill>
              </a:rPr>
              <a:t>+ </a:t>
            </a:r>
            <a:r>
              <a:rPr lang="nl-NL" sz="3200" dirty="0" err="1">
                <a:solidFill>
                  <a:srgbClr val="D02023"/>
                </a:solidFill>
              </a:rPr>
              <a:t>Thymeleaf-specific</a:t>
            </a:r>
            <a:r>
              <a:rPr lang="nl-NL" sz="3200" dirty="0">
                <a:solidFill>
                  <a:srgbClr val="D02023"/>
                </a:solidFill>
              </a:rPr>
              <a:t> </a:t>
            </a:r>
            <a:r>
              <a:rPr lang="nl-NL" sz="3200" dirty="0" err="1">
                <a:solidFill>
                  <a:srgbClr val="D02023"/>
                </a:solidFill>
              </a:rPr>
              <a:t>errors</a:t>
            </a:r>
            <a:r>
              <a:rPr lang="nl-NL" sz="3200" dirty="0">
                <a:solidFill>
                  <a:srgbClr val="D02023"/>
                </a:solidFill>
              </a:rPr>
              <a:t>!</a:t>
            </a:r>
            <a:endParaRPr lang="nl-BE" sz="3200" dirty="0">
              <a:solidFill>
                <a:srgbClr val="D02023"/>
              </a:solidFill>
            </a:endParaRPr>
          </a:p>
        </p:txBody>
      </p:sp>
    </p:spTree>
    <p:extLst>
      <p:ext uri="{BB962C8B-B14F-4D97-AF65-F5344CB8AC3E}">
        <p14:creationId xmlns:p14="http://schemas.microsoft.com/office/powerpoint/2010/main" val="22338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ACE9F8-F077-44E2-87CA-C23E2512DA45}"/>
              </a:ext>
            </a:extLst>
          </p:cNvPr>
          <p:cNvSpPr>
            <a:spLocks noGrp="1"/>
          </p:cNvSpPr>
          <p:nvPr>
            <p:ph type="title"/>
          </p:nvPr>
        </p:nvSpPr>
        <p:spPr/>
        <p:txBody>
          <a:bodyPr/>
          <a:lstStyle/>
          <a:p>
            <a:r>
              <a:rPr lang="nl-BE" dirty="0"/>
              <a:t>Runtime </a:t>
            </a:r>
            <a:r>
              <a:rPr lang="nl-BE" dirty="0" err="1"/>
              <a:t>errors</a:t>
            </a:r>
            <a:r>
              <a:rPr lang="nl-BE" dirty="0"/>
              <a:t> - </a:t>
            </a:r>
            <a:r>
              <a:rPr lang="nl-BE" dirty="0" err="1"/>
              <a:t>Finding</a:t>
            </a:r>
            <a:r>
              <a:rPr lang="nl-BE" dirty="0"/>
              <a:t> </a:t>
            </a:r>
            <a:r>
              <a:rPr lang="nl-BE" dirty="0" err="1"/>
              <a:t>the</a:t>
            </a:r>
            <a:r>
              <a:rPr lang="nl-BE" dirty="0"/>
              <a:t> </a:t>
            </a:r>
            <a:r>
              <a:rPr lang="nl-BE" dirty="0" err="1"/>
              <a:t>cause</a:t>
            </a:r>
            <a:endParaRPr lang="nl-BE" dirty="0"/>
          </a:p>
        </p:txBody>
      </p:sp>
      <p:sp>
        <p:nvSpPr>
          <p:cNvPr id="3" name="Tijdelijke aanduiding voor inhoud 2">
            <a:extLst>
              <a:ext uri="{FF2B5EF4-FFF2-40B4-BE49-F238E27FC236}">
                <a16:creationId xmlns:a16="http://schemas.microsoft.com/office/drawing/2014/main" id="{8EEA3A8B-7CA4-4C47-BC34-48E898B673ED}"/>
              </a:ext>
            </a:extLst>
          </p:cNvPr>
          <p:cNvSpPr>
            <a:spLocks noGrp="1"/>
          </p:cNvSpPr>
          <p:nvPr>
            <p:ph idx="1"/>
          </p:nvPr>
        </p:nvSpPr>
        <p:spPr/>
        <p:txBody>
          <a:bodyPr/>
          <a:lstStyle/>
          <a:p>
            <a:r>
              <a:rPr lang="en-US" dirty="0"/>
              <a:t>ALWAYS go to IntelliJ and look in your output window below:</a:t>
            </a:r>
          </a:p>
          <a:p>
            <a:endParaRPr lang="en-US" dirty="0"/>
          </a:p>
          <a:p>
            <a:endParaRPr lang="en-US" dirty="0"/>
          </a:p>
          <a:p>
            <a:endParaRPr lang="en-US" dirty="0"/>
          </a:p>
          <a:p>
            <a:endParaRPr lang="en-US" dirty="0"/>
          </a:p>
          <a:p>
            <a:r>
              <a:rPr lang="en-US" dirty="0"/>
              <a:t>Scroll to almost the top of this window until this text appear, the lines below are all errors that occur as a result of that cause:</a:t>
            </a:r>
            <a:endParaRPr lang="nl-BE" dirty="0"/>
          </a:p>
        </p:txBody>
      </p:sp>
      <p:sp>
        <p:nvSpPr>
          <p:cNvPr id="4" name="Tijdelijke aanduiding voor dianummer 3">
            <a:extLst>
              <a:ext uri="{FF2B5EF4-FFF2-40B4-BE49-F238E27FC236}">
                <a16:creationId xmlns:a16="http://schemas.microsoft.com/office/drawing/2014/main" id="{8AF30CB8-3757-4A6E-9861-35688E6FEF3D}"/>
              </a:ext>
            </a:extLst>
          </p:cNvPr>
          <p:cNvSpPr>
            <a:spLocks noGrp="1"/>
          </p:cNvSpPr>
          <p:nvPr>
            <p:ph type="sldNum" sz="quarter" idx="12"/>
          </p:nvPr>
        </p:nvSpPr>
        <p:spPr/>
        <p:txBody>
          <a:bodyPr/>
          <a:lstStyle/>
          <a:p>
            <a:fld id="{EFF0E678-5659-4256-A5F3-A2CF1765060C}" type="slidenum">
              <a:rPr lang="nl-BE" smtClean="0"/>
              <a:pPr/>
              <a:t>3</a:t>
            </a:fld>
            <a:endParaRPr lang="nl-BE" dirty="0"/>
          </a:p>
        </p:txBody>
      </p:sp>
      <p:pic>
        <p:nvPicPr>
          <p:cNvPr id="9" name="Afbeelding 8">
            <a:extLst>
              <a:ext uri="{FF2B5EF4-FFF2-40B4-BE49-F238E27FC236}">
                <a16:creationId xmlns:a16="http://schemas.microsoft.com/office/drawing/2014/main" id="{A5505266-D404-47F1-A927-F6612743CBF5}"/>
              </a:ext>
            </a:extLst>
          </p:cNvPr>
          <p:cNvPicPr>
            <a:picLocks noChangeAspect="1"/>
          </p:cNvPicPr>
          <p:nvPr/>
        </p:nvPicPr>
        <p:blipFill>
          <a:blip r:embed="rId2"/>
          <a:stretch>
            <a:fillRect/>
          </a:stretch>
        </p:blipFill>
        <p:spPr>
          <a:xfrm>
            <a:off x="303267" y="1670624"/>
            <a:ext cx="11639253" cy="1457586"/>
          </a:xfrm>
          <a:prstGeom prst="rect">
            <a:avLst/>
          </a:prstGeom>
        </p:spPr>
      </p:pic>
      <p:pic>
        <p:nvPicPr>
          <p:cNvPr id="10" name="Afbeelding 9">
            <a:extLst>
              <a:ext uri="{FF2B5EF4-FFF2-40B4-BE49-F238E27FC236}">
                <a16:creationId xmlns:a16="http://schemas.microsoft.com/office/drawing/2014/main" id="{A1DF660A-97FF-450D-917F-C0B9A578B46F}"/>
              </a:ext>
            </a:extLst>
          </p:cNvPr>
          <p:cNvPicPr>
            <a:picLocks noChangeAspect="1"/>
          </p:cNvPicPr>
          <p:nvPr/>
        </p:nvPicPr>
        <p:blipFill>
          <a:blip r:embed="rId3"/>
          <a:stretch>
            <a:fillRect/>
          </a:stretch>
        </p:blipFill>
        <p:spPr>
          <a:xfrm>
            <a:off x="1970563" y="4281018"/>
            <a:ext cx="8250874" cy="2141608"/>
          </a:xfrm>
          <a:prstGeom prst="rect">
            <a:avLst/>
          </a:prstGeom>
          <a:ln>
            <a:solidFill>
              <a:schemeClr val="tx1"/>
            </a:solidFill>
          </a:ln>
        </p:spPr>
      </p:pic>
    </p:spTree>
    <p:extLst>
      <p:ext uri="{BB962C8B-B14F-4D97-AF65-F5344CB8AC3E}">
        <p14:creationId xmlns:p14="http://schemas.microsoft.com/office/powerpoint/2010/main" val="2184274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ACE9F8-F077-44E2-87CA-C23E2512DA45}"/>
              </a:ext>
            </a:extLst>
          </p:cNvPr>
          <p:cNvSpPr>
            <a:spLocks noGrp="1"/>
          </p:cNvSpPr>
          <p:nvPr>
            <p:ph type="title"/>
          </p:nvPr>
        </p:nvSpPr>
        <p:spPr/>
        <p:txBody>
          <a:bodyPr>
            <a:normAutofit/>
          </a:bodyPr>
          <a:lstStyle/>
          <a:p>
            <a:r>
              <a:rPr lang="nl-BE" dirty="0"/>
              <a:t>Runtime </a:t>
            </a:r>
            <a:r>
              <a:rPr lang="nl-BE" dirty="0" err="1"/>
              <a:t>errors</a:t>
            </a:r>
            <a:r>
              <a:rPr lang="nl-BE" dirty="0"/>
              <a:t> - </a:t>
            </a:r>
            <a:r>
              <a:rPr lang="en-US" dirty="0"/>
              <a:t>HTTP Status 404</a:t>
            </a:r>
            <a:endParaRPr lang="nl-BE" dirty="0"/>
          </a:p>
        </p:txBody>
      </p:sp>
      <p:sp>
        <p:nvSpPr>
          <p:cNvPr id="3" name="Tijdelijke aanduiding voor inhoud 2">
            <a:extLst>
              <a:ext uri="{FF2B5EF4-FFF2-40B4-BE49-F238E27FC236}">
                <a16:creationId xmlns:a16="http://schemas.microsoft.com/office/drawing/2014/main" id="{8EEA3A8B-7CA4-4C47-BC34-48E898B673ED}"/>
              </a:ext>
            </a:extLst>
          </p:cNvPr>
          <p:cNvSpPr>
            <a:spLocks noGrp="1"/>
          </p:cNvSpPr>
          <p:nvPr>
            <p:ph idx="1"/>
          </p:nvPr>
        </p:nvSpPr>
        <p:spPr/>
        <p:txBody>
          <a:bodyPr>
            <a:normAutofit/>
          </a:bodyPr>
          <a:lstStyle/>
          <a:p>
            <a:endParaRPr lang="nl-BE" dirty="0"/>
          </a:p>
          <a:p>
            <a:endParaRPr lang="nl-BE" dirty="0"/>
          </a:p>
          <a:p>
            <a:endParaRPr lang="nl-BE" dirty="0"/>
          </a:p>
          <a:p>
            <a:endParaRPr lang="nl-BE" dirty="0"/>
          </a:p>
          <a:p>
            <a:r>
              <a:rPr lang="en-US" dirty="0"/>
              <a:t>The problem usually lies in the fact that your Http request does not match the </a:t>
            </a:r>
            <a:r>
              <a:rPr lang="en-US" dirty="0" err="1"/>
              <a:t>RequestMapping</a:t>
            </a:r>
            <a:r>
              <a:rPr lang="en-US" dirty="0"/>
              <a:t> value in the Controller</a:t>
            </a:r>
          </a:p>
          <a:p>
            <a:endParaRPr lang="en-US" dirty="0"/>
          </a:p>
          <a:p>
            <a:endParaRPr lang="en-US" dirty="0"/>
          </a:p>
          <a:p>
            <a:endParaRPr lang="en-US" dirty="0"/>
          </a:p>
          <a:p>
            <a:r>
              <a:rPr lang="en-US" dirty="0"/>
              <a:t>Either you change your </a:t>
            </a:r>
            <a:r>
              <a:rPr lang="en-US" dirty="0" err="1"/>
              <a:t>href</a:t>
            </a:r>
            <a:r>
              <a:rPr lang="en-US" dirty="0"/>
              <a:t> attribute in the &lt;a&gt; tag or the action attribute in the &lt;form&gt; tag</a:t>
            </a:r>
            <a:endParaRPr lang="nl-BE" dirty="0"/>
          </a:p>
        </p:txBody>
      </p:sp>
      <p:sp>
        <p:nvSpPr>
          <p:cNvPr id="4" name="Tijdelijke aanduiding voor dianummer 3">
            <a:extLst>
              <a:ext uri="{FF2B5EF4-FFF2-40B4-BE49-F238E27FC236}">
                <a16:creationId xmlns:a16="http://schemas.microsoft.com/office/drawing/2014/main" id="{8AF30CB8-3757-4A6E-9861-35688E6FEF3D}"/>
              </a:ext>
            </a:extLst>
          </p:cNvPr>
          <p:cNvSpPr>
            <a:spLocks noGrp="1"/>
          </p:cNvSpPr>
          <p:nvPr>
            <p:ph type="sldNum" sz="quarter" idx="12"/>
          </p:nvPr>
        </p:nvSpPr>
        <p:spPr/>
        <p:txBody>
          <a:bodyPr/>
          <a:lstStyle/>
          <a:p>
            <a:fld id="{EFF0E678-5659-4256-A5F3-A2CF1765060C}" type="slidenum">
              <a:rPr lang="nl-BE" smtClean="0"/>
              <a:pPr/>
              <a:t>4</a:t>
            </a:fld>
            <a:endParaRPr lang="nl-BE" dirty="0"/>
          </a:p>
        </p:txBody>
      </p:sp>
      <p:pic>
        <p:nvPicPr>
          <p:cNvPr id="5" name="Afbeelding 4">
            <a:extLst>
              <a:ext uri="{FF2B5EF4-FFF2-40B4-BE49-F238E27FC236}">
                <a16:creationId xmlns:a16="http://schemas.microsoft.com/office/drawing/2014/main" id="{128BE08C-F05F-4A20-A616-57CE3A74920C}"/>
              </a:ext>
            </a:extLst>
          </p:cNvPr>
          <p:cNvPicPr>
            <a:picLocks noChangeAspect="1"/>
          </p:cNvPicPr>
          <p:nvPr/>
        </p:nvPicPr>
        <p:blipFill>
          <a:blip r:embed="rId2"/>
          <a:stretch>
            <a:fillRect/>
          </a:stretch>
        </p:blipFill>
        <p:spPr>
          <a:xfrm>
            <a:off x="391210" y="730132"/>
            <a:ext cx="8071228" cy="2221615"/>
          </a:xfrm>
          <a:prstGeom prst="rect">
            <a:avLst/>
          </a:prstGeom>
        </p:spPr>
      </p:pic>
      <p:pic>
        <p:nvPicPr>
          <p:cNvPr id="8" name="Afbeelding 7">
            <a:extLst>
              <a:ext uri="{FF2B5EF4-FFF2-40B4-BE49-F238E27FC236}">
                <a16:creationId xmlns:a16="http://schemas.microsoft.com/office/drawing/2014/main" id="{6C8FD45A-9835-4E3B-83BD-20DA5B7B17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210" y="3782988"/>
            <a:ext cx="6595910" cy="662991"/>
          </a:xfrm>
          <a:prstGeom prst="rect">
            <a:avLst/>
          </a:prstGeom>
          <a:ln>
            <a:solidFill>
              <a:schemeClr val="tx1"/>
            </a:solidFill>
          </a:ln>
        </p:spPr>
      </p:pic>
      <p:pic>
        <p:nvPicPr>
          <p:cNvPr id="9" name="Afbeelding 8">
            <a:extLst>
              <a:ext uri="{FF2B5EF4-FFF2-40B4-BE49-F238E27FC236}">
                <a16:creationId xmlns:a16="http://schemas.microsoft.com/office/drawing/2014/main" id="{234A25E8-9EA2-418F-B822-A34B117BC12F}"/>
              </a:ext>
            </a:extLst>
          </p:cNvPr>
          <p:cNvPicPr>
            <a:picLocks noChangeAspect="1"/>
          </p:cNvPicPr>
          <p:nvPr/>
        </p:nvPicPr>
        <p:blipFill rotWithShape="1">
          <a:blip r:embed="rId4"/>
          <a:srcRect t="16927" r="50506" b="72456"/>
          <a:stretch/>
        </p:blipFill>
        <p:spPr>
          <a:xfrm>
            <a:off x="390633" y="4551997"/>
            <a:ext cx="6595911" cy="388972"/>
          </a:xfrm>
          <a:prstGeom prst="rect">
            <a:avLst/>
          </a:prstGeom>
          <a:ln>
            <a:solidFill>
              <a:schemeClr val="tx1"/>
            </a:solidFill>
          </a:ln>
        </p:spPr>
      </p:pic>
      <p:pic>
        <p:nvPicPr>
          <p:cNvPr id="10" name="Afbeelding 9">
            <a:extLst>
              <a:ext uri="{FF2B5EF4-FFF2-40B4-BE49-F238E27FC236}">
                <a16:creationId xmlns:a16="http://schemas.microsoft.com/office/drawing/2014/main" id="{BAFB7571-6ED4-4A3B-BF99-2D1BB17D78A3}"/>
              </a:ext>
            </a:extLst>
          </p:cNvPr>
          <p:cNvPicPr>
            <a:picLocks noChangeAspect="1"/>
          </p:cNvPicPr>
          <p:nvPr/>
        </p:nvPicPr>
        <p:blipFill rotWithShape="1">
          <a:blip r:embed="rId5"/>
          <a:srcRect t="17646" r="50075" b="52941"/>
          <a:stretch/>
        </p:blipFill>
        <p:spPr bwMode="auto">
          <a:xfrm>
            <a:off x="390633" y="6058261"/>
            <a:ext cx="2208188" cy="315929"/>
          </a:xfrm>
          <a:prstGeom prst="rect">
            <a:avLst/>
          </a:prstGeom>
          <a:ln w="9525" cap="flat" cmpd="sng" algn="ctr">
            <a:solidFill>
              <a:sysClr val="windowText" lastClr="000000"/>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11" name="Afbeelding 10">
            <a:extLst>
              <a:ext uri="{FF2B5EF4-FFF2-40B4-BE49-F238E27FC236}">
                <a16:creationId xmlns:a16="http://schemas.microsoft.com/office/drawing/2014/main" id="{EE846F09-1CB0-4F8A-BE70-B541C08A98BB}"/>
              </a:ext>
            </a:extLst>
          </p:cNvPr>
          <p:cNvPicPr>
            <a:picLocks noChangeAspect="1"/>
          </p:cNvPicPr>
          <p:nvPr/>
        </p:nvPicPr>
        <p:blipFill rotWithShape="1">
          <a:blip r:embed="rId6"/>
          <a:srcRect t="28876" r="48018" b="-8342"/>
          <a:stretch/>
        </p:blipFill>
        <p:spPr>
          <a:xfrm>
            <a:off x="2738442" y="6015582"/>
            <a:ext cx="2033284" cy="434592"/>
          </a:xfrm>
          <a:prstGeom prst="rect">
            <a:avLst/>
          </a:prstGeom>
          <a:ln>
            <a:solidFill>
              <a:schemeClr val="tx1"/>
            </a:solidFill>
          </a:ln>
        </p:spPr>
      </p:pic>
    </p:spTree>
    <p:extLst>
      <p:ext uri="{BB962C8B-B14F-4D97-AF65-F5344CB8AC3E}">
        <p14:creationId xmlns:p14="http://schemas.microsoft.com/office/powerpoint/2010/main" val="616998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ACE9F8-F077-44E2-87CA-C23E2512DA45}"/>
              </a:ext>
            </a:extLst>
          </p:cNvPr>
          <p:cNvSpPr>
            <a:spLocks noGrp="1"/>
          </p:cNvSpPr>
          <p:nvPr>
            <p:ph type="title"/>
          </p:nvPr>
        </p:nvSpPr>
        <p:spPr/>
        <p:txBody>
          <a:bodyPr>
            <a:normAutofit fontScale="90000"/>
          </a:bodyPr>
          <a:lstStyle/>
          <a:p>
            <a:r>
              <a:rPr lang="nl-BE" dirty="0"/>
              <a:t>Runtime </a:t>
            </a:r>
            <a:r>
              <a:rPr lang="nl-BE" dirty="0" err="1"/>
              <a:t>errors</a:t>
            </a:r>
            <a:r>
              <a:rPr lang="nl-BE" dirty="0"/>
              <a:t> - </a:t>
            </a:r>
            <a:r>
              <a:rPr lang="en-US" dirty="0"/>
              <a:t>HTTP 500 – Resolving Template</a:t>
            </a:r>
            <a:endParaRPr lang="nl-BE" dirty="0"/>
          </a:p>
        </p:txBody>
      </p:sp>
      <p:sp>
        <p:nvSpPr>
          <p:cNvPr id="3" name="Tijdelijke aanduiding voor inhoud 2">
            <a:extLst>
              <a:ext uri="{FF2B5EF4-FFF2-40B4-BE49-F238E27FC236}">
                <a16:creationId xmlns:a16="http://schemas.microsoft.com/office/drawing/2014/main" id="{8EEA3A8B-7CA4-4C47-BC34-48E898B673ED}"/>
              </a:ext>
            </a:extLst>
          </p:cNvPr>
          <p:cNvSpPr>
            <a:spLocks noGrp="1"/>
          </p:cNvSpPr>
          <p:nvPr>
            <p:ph idx="1"/>
          </p:nvPr>
        </p:nvSpPr>
        <p:spPr/>
        <p:txBody>
          <a:bodyPr>
            <a:normAutofit/>
          </a:bodyPr>
          <a:lstStyle/>
          <a:p>
            <a:endParaRPr lang="nl-BE" dirty="0"/>
          </a:p>
          <a:p>
            <a:endParaRPr lang="nl-BE" dirty="0"/>
          </a:p>
          <a:p>
            <a:endParaRPr lang="nl-BE" dirty="0"/>
          </a:p>
          <a:p>
            <a:endParaRPr lang="nl-BE" dirty="0"/>
          </a:p>
          <a:p>
            <a:endParaRPr lang="en-US" dirty="0"/>
          </a:p>
          <a:p>
            <a:endParaRPr lang="en-US" dirty="0"/>
          </a:p>
          <a:p>
            <a:r>
              <a:rPr lang="en-US" dirty="0"/>
              <a:t>In the Controller, you refer via return "xxx" to an html page that does not exist.</a:t>
            </a:r>
          </a:p>
          <a:p>
            <a:r>
              <a:rPr lang="en-US" dirty="0"/>
              <a:t>Check that your specified HTML page exists, and its name matches.</a:t>
            </a:r>
            <a:endParaRPr lang="nl-BE" dirty="0"/>
          </a:p>
        </p:txBody>
      </p:sp>
      <p:sp>
        <p:nvSpPr>
          <p:cNvPr id="4" name="Tijdelijke aanduiding voor dianummer 3">
            <a:extLst>
              <a:ext uri="{FF2B5EF4-FFF2-40B4-BE49-F238E27FC236}">
                <a16:creationId xmlns:a16="http://schemas.microsoft.com/office/drawing/2014/main" id="{8AF30CB8-3757-4A6E-9861-35688E6FEF3D}"/>
              </a:ext>
            </a:extLst>
          </p:cNvPr>
          <p:cNvSpPr>
            <a:spLocks noGrp="1"/>
          </p:cNvSpPr>
          <p:nvPr>
            <p:ph type="sldNum" sz="quarter" idx="12"/>
          </p:nvPr>
        </p:nvSpPr>
        <p:spPr/>
        <p:txBody>
          <a:bodyPr/>
          <a:lstStyle/>
          <a:p>
            <a:fld id="{EFF0E678-5659-4256-A5F3-A2CF1765060C}" type="slidenum">
              <a:rPr lang="nl-BE" smtClean="0"/>
              <a:pPr/>
              <a:t>5</a:t>
            </a:fld>
            <a:endParaRPr lang="nl-BE" dirty="0"/>
          </a:p>
        </p:txBody>
      </p:sp>
      <p:pic>
        <p:nvPicPr>
          <p:cNvPr id="6" name="Afbeelding 5">
            <a:extLst>
              <a:ext uri="{FF2B5EF4-FFF2-40B4-BE49-F238E27FC236}">
                <a16:creationId xmlns:a16="http://schemas.microsoft.com/office/drawing/2014/main" id="{E3429E76-8807-4D2A-8B80-62C542E47746}"/>
              </a:ext>
            </a:extLst>
          </p:cNvPr>
          <p:cNvPicPr>
            <a:picLocks noChangeAspect="1"/>
          </p:cNvPicPr>
          <p:nvPr/>
        </p:nvPicPr>
        <p:blipFill>
          <a:blip r:embed="rId2"/>
          <a:stretch>
            <a:fillRect/>
          </a:stretch>
        </p:blipFill>
        <p:spPr>
          <a:xfrm>
            <a:off x="437002" y="1098742"/>
            <a:ext cx="6850764" cy="1705885"/>
          </a:xfrm>
          <a:prstGeom prst="rect">
            <a:avLst/>
          </a:prstGeom>
        </p:spPr>
      </p:pic>
      <p:pic>
        <p:nvPicPr>
          <p:cNvPr id="14" name="Afbeelding 13">
            <a:extLst>
              <a:ext uri="{FF2B5EF4-FFF2-40B4-BE49-F238E27FC236}">
                <a16:creationId xmlns:a16="http://schemas.microsoft.com/office/drawing/2014/main" id="{A897218F-7823-470F-AFAD-953466C63F0C}"/>
              </a:ext>
            </a:extLst>
          </p:cNvPr>
          <p:cNvPicPr>
            <a:picLocks noChangeAspect="1"/>
          </p:cNvPicPr>
          <p:nvPr/>
        </p:nvPicPr>
        <p:blipFill rotWithShape="1">
          <a:blip r:embed="rId3">
            <a:extLst>
              <a:ext uri="{28A0092B-C50C-407E-A947-70E740481C1C}">
                <a14:useLocalDpi xmlns:a14="http://schemas.microsoft.com/office/drawing/2010/main" val="0"/>
              </a:ext>
            </a:extLst>
          </a:blip>
          <a:srcRect t="12867" r="19442"/>
          <a:stretch/>
        </p:blipFill>
        <p:spPr bwMode="auto">
          <a:xfrm>
            <a:off x="437002" y="5303388"/>
            <a:ext cx="9487582" cy="850116"/>
          </a:xfrm>
          <a:prstGeom prst="rect">
            <a:avLst/>
          </a:prstGeom>
          <a:ln>
            <a:solidFill>
              <a:schemeClr val="tx1"/>
            </a:solidFill>
          </a:ln>
          <a:extLst>
            <a:ext uri="{53640926-AAD7-44D8-BBD7-CCE9431645EC}">
              <a14:shadowObscured xmlns:a14="http://schemas.microsoft.com/office/drawing/2010/main"/>
            </a:ext>
          </a:extLst>
        </p:spPr>
      </p:pic>
      <p:pic>
        <p:nvPicPr>
          <p:cNvPr id="17" name="Afbeelding 16">
            <a:extLst>
              <a:ext uri="{FF2B5EF4-FFF2-40B4-BE49-F238E27FC236}">
                <a16:creationId xmlns:a16="http://schemas.microsoft.com/office/drawing/2014/main" id="{A556CE32-89CC-414D-B25F-32FF2117C72E}"/>
              </a:ext>
            </a:extLst>
          </p:cNvPr>
          <p:cNvPicPr>
            <a:picLocks noChangeAspect="1"/>
          </p:cNvPicPr>
          <p:nvPr/>
        </p:nvPicPr>
        <p:blipFill>
          <a:blip r:embed="rId4"/>
          <a:stretch>
            <a:fillRect/>
          </a:stretch>
        </p:blipFill>
        <p:spPr>
          <a:xfrm>
            <a:off x="437002" y="2880257"/>
            <a:ext cx="11569740" cy="816068"/>
          </a:xfrm>
          <a:prstGeom prst="rect">
            <a:avLst/>
          </a:prstGeom>
          <a:ln>
            <a:solidFill>
              <a:schemeClr val="tx1"/>
            </a:solidFill>
          </a:ln>
        </p:spPr>
      </p:pic>
    </p:spTree>
    <p:extLst>
      <p:ext uri="{BB962C8B-B14F-4D97-AF65-F5344CB8AC3E}">
        <p14:creationId xmlns:p14="http://schemas.microsoft.com/office/powerpoint/2010/main" val="2774470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ACE9F8-F077-44E2-87CA-C23E2512DA45}"/>
              </a:ext>
            </a:extLst>
          </p:cNvPr>
          <p:cNvSpPr>
            <a:spLocks noGrp="1"/>
          </p:cNvSpPr>
          <p:nvPr>
            <p:ph type="title"/>
          </p:nvPr>
        </p:nvSpPr>
        <p:spPr/>
        <p:txBody>
          <a:bodyPr>
            <a:normAutofit/>
          </a:bodyPr>
          <a:lstStyle/>
          <a:p>
            <a:r>
              <a:rPr lang="nl-BE" sz="3200" dirty="0" err="1"/>
              <a:t>Thymeleaf</a:t>
            </a:r>
            <a:r>
              <a:rPr lang="nl-BE" sz="3200" dirty="0"/>
              <a:t> </a:t>
            </a:r>
            <a:r>
              <a:rPr lang="nl-BE" sz="3200" dirty="0" err="1"/>
              <a:t>Errors</a:t>
            </a:r>
            <a:r>
              <a:rPr lang="nl-BE" sz="3200" dirty="0"/>
              <a:t> </a:t>
            </a:r>
            <a:r>
              <a:rPr lang="nl-NL" sz="3200" dirty="0"/>
              <a:t>– HTTP 500 – </a:t>
            </a:r>
            <a:r>
              <a:rPr lang="nl-NL" sz="3200" dirty="0" err="1"/>
              <a:t>ProcessingEx</a:t>
            </a:r>
            <a:r>
              <a:rPr lang="nl-NL" sz="3200" dirty="0"/>
              <a:t>.</a:t>
            </a:r>
            <a:endParaRPr lang="nl-BE" sz="3200" dirty="0"/>
          </a:p>
        </p:txBody>
      </p:sp>
      <p:sp>
        <p:nvSpPr>
          <p:cNvPr id="3" name="Tijdelijke aanduiding voor inhoud 2">
            <a:extLst>
              <a:ext uri="{FF2B5EF4-FFF2-40B4-BE49-F238E27FC236}">
                <a16:creationId xmlns:a16="http://schemas.microsoft.com/office/drawing/2014/main" id="{8EEA3A8B-7CA4-4C47-BC34-48E898B673ED}"/>
              </a:ext>
            </a:extLst>
          </p:cNvPr>
          <p:cNvSpPr>
            <a:spLocks noGrp="1"/>
          </p:cNvSpPr>
          <p:nvPr>
            <p:ph idx="1"/>
          </p:nvPr>
        </p:nvSpPr>
        <p:spPr/>
        <p:txBody>
          <a:bodyPr>
            <a:normAutofit/>
          </a:bodyPr>
          <a:lstStyle/>
          <a:p>
            <a:endParaRPr lang="nl-BE" dirty="0"/>
          </a:p>
          <a:p>
            <a:endParaRPr lang="nl-BE" dirty="0"/>
          </a:p>
          <a:p>
            <a:endParaRPr lang="nl-BE" dirty="0"/>
          </a:p>
          <a:p>
            <a:endParaRPr lang="nl-BE" dirty="0"/>
          </a:p>
          <a:p>
            <a:endParaRPr lang="en-US" dirty="0"/>
          </a:p>
          <a:p>
            <a:r>
              <a:rPr lang="en-US" dirty="0"/>
              <a:t>You forgot to put a $ or an @ before the { }. Add the necessary character.</a:t>
            </a:r>
            <a:endParaRPr lang="nl-BE" dirty="0"/>
          </a:p>
        </p:txBody>
      </p:sp>
      <p:sp>
        <p:nvSpPr>
          <p:cNvPr id="4" name="Tijdelijke aanduiding voor dianummer 3">
            <a:extLst>
              <a:ext uri="{FF2B5EF4-FFF2-40B4-BE49-F238E27FC236}">
                <a16:creationId xmlns:a16="http://schemas.microsoft.com/office/drawing/2014/main" id="{8AF30CB8-3757-4A6E-9861-35688E6FEF3D}"/>
              </a:ext>
            </a:extLst>
          </p:cNvPr>
          <p:cNvSpPr>
            <a:spLocks noGrp="1"/>
          </p:cNvSpPr>
          <p:nvPr>
            <p:ph type="sldNum" sz="quarter" idx="12"/>
          </p:nvPr>
        </p:nvSpPr>
        <p:spPr/>
        <p:txBody>
          <a:bodyPr/>
          <a:lstStyle/>
          <a:p>
            <a:fld id="{EFF0E678-5659-4256-A5F3-A2CF1765060C}" type="slidenum">
              <a:rPr lang="nl-BE" smtClean="0"/>
              <a:pPr/>
              <a:t>6</a:t>
            </a:fld>
            <a:endParaRPr lang="nl-BE" dirty="0"/>
          </a:p>
        </p:txBody>
      </p:sp>
      <p:pic>
        <p:nvPicPr>
          <p:cNvPr id="7" name="Afbeelding 6">
            <a:extLst>
              <a:ext uri="{FF2B5EF4-FFF2-40B4-BE49-F238E27FC236}">
                <a16:creationId xmlns:a16="http://schemas.microsoft.com/office/drawing/2014/main" id="{8D5B4BD7-6861-449E-A519-440602E281F9}"/>
              </a:ext>
            </a:extLst>
          </p:cNvPr>
          <p:cNvPicPr>
            <a:picLocks noChangeAspect="1"/>
          </p:cNvPicPr>
          <p:nvPr/>
        </p:nvPicPr>
        <p:blipFill rotWithShape="1">
          <a:blip r:embed="rId2"/>
          <a:srcRect b="11984"/>
          <a:stretch/>
        </p:blipFill>
        <p:spPr>
          <a:xfrm>
            <a:off x="437002" y="1103304"/>
            <a:ext cx="7878514" cy="1457482"/>
          </a:xfrm>
          <a:prstGeom prst="rect">
            <a:avLst/>
          </a:prstGeom>
          <a:ln>
            <a:solidFill>
              <a:schemeClr val="tx1"/>
            </a:solidFill>
          </a:ln>
        </p:spPr>
      </p:pic>
      <p:pic>
        <p:nvPicPr>
          <p:cNvPr id="8" name="Afbeelding 7">
            <a:extLst>
              <a:ext uri="{FF2B5EF4-FFF2-40B4-BE49-F238E27FC236}">
                <a16:creationId xmlns:a16="http://schemas.microsoft.com/office/drawing/2014/main" id="{4A9D48F1-9AE6-405F-9B79-98E64D339E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002" y="2588290"/>
            <a:ext cx="8232702" cy="850116"/>
          </a:xfrm>
          <a:prstGeom prst="rect">
            <a:avLst/>
          </a:prstGeom>
          <a:ln>
            <a:solidFill>
              <a:schemeClr val="tx1"/>
            </a:solidFill>
          </a:ln>
        </p:spPr>
      </p:pic>
      <p:pic>
        <p:nvPicPr>
          <p:cNvPr id="5" name="Afbeelding 4">
            <a:extLst>
              <a:ext uri="{FF2B5EF4-FFF2-40B4-BE49-F238E27FC236}">
                <a16:creationId xmlns:a16="http://schemas.microsoft.com/office/drawing/2014/main" id="{589E8555-7B25-4220-A956-8E57380744CC}"/>
              </a:ext>
            </a:extLst>
          </p:cNvPr>
          <p:cNvPicPr>
            <a:picLocks noChangeAspect="1"/>
          </p:cNvPicPr>
          <p:nvPr/>
        </p:nvPicPr>
        <p:blipFill>
          <a:blip r:embed="rId4"/>
          <a:stretch>
            <a:fillRect/>
          </a:stretch>
        </p:blipFill>
        <p:spPr>
          <a:xfrm>
            <a:off x="437002" y="4246790"/>
            <a:ext cx="7558902" cy="1520999"/>
          </a:xfrm>
          <a:prstGeom prst="rect">
            <a:avLst/>
          </a:prstGeom>
        </p:spPr>
      </p:pic>
      <p:pic>
        <p:nvPicPr>
          <p:cNvPr id="10" name="Afbeelding 9">
            <a:extLst>
              <a:ext uri="{FF2B5EF4-FFF2-40B4-BE49-F238E27FC236}">
                <a16:creationId xmlns:a16="http://schemas.microsoft.com/office/drawing/2014/main" id="{612ED645-FF78-4EB9-AFEB-3B8DE84F55B0}"/>
              </a:ext>
            </a:extLst>
          </p:cNvPr>
          <p:cNvPicPr>
            <a:picLocks noChangeAspect="1"/>
          </p:cNvPicPr>
          <p:nvPr/>
        </p:nvPicPr>
        <p:blipFill rotWithShape="1">
          <a:blip r:embed="rId5"/>
          <a:srcRect t="-7895" r="12267"/>
          <a:stretch/>
        </p:blipFill>
        <p:spPr>
          <a:xfrm>
            <a:off x="5554374" y="1919657"/>
            <a:ext cx="5799426" cy="657726"/>
          </a:xfrm>
          <a:prstGeom prst="rect">
            <a:avLst/>
          </a:prstGeom>
          <a:ln>
            <a:solidFill>
              <a:schemeClr val="tx1"/>
            </a:solidFill>
          </a:ln>
        </p:spPr>
      </p:pic>
    </p:spTree>
    <p:extLst>
      <p:ext uri="{BB962C8B-B14F-4D97-AF65-F5344CB8AC3E}">
        <p14:creationId xmlns:p14="http://schemas.microsoft.com/office/powerpoint/2010/main" val="313613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ACE9F8-F077-44E2-87CA-C23E2512DA45}"/>
              </a:ext>
            </a:extLst>
          </p:cNvPr>
          <p:cNvSpPr>
            <a:spLocks noGrp="1"/>
          </p:cNvSpPr>
          <p:nvPr>
            <p:ph type="title"/>
          </p:nvPr>
        </p:nvSpPr>
        <p:spPr/>
        <p:txBody>
          <a:bodyPr>
            <a:normAutofit/>
          </a:bodyPr>
          <a:lstStyle/>
          <a:p>
            <a:r>
              <a:rPr lang="nl-BE" sz="3200" dirty="0" err="1"/>
              <a:t>Thymeleaf</a:t>
            </a:r>
            <a:r>
              <a:rPr lang="nl-BE" sz="3200" dirty="0"/>
              <a:t> </a:t>
            </a:r>
            <a:r>
              <a:rPr lang="nl-BE" sz="3200" dirty="0" err="1"/>
              <a:t>Errors</a:t>
            </a:r>
            <a:r>
              <a:rPr lang="nl-BE" sz="3200" dirty="0"/>
              <a:t> - </a:t>
            </a:r>
            <a:r>
              <a:rPr lang="en-US" sz="3200" dirty="0"/>
              <a:t>Property cannot be found </a:t>
            </a:r>
            <a:endParaRPr lang="nl-BE" sz="3200" dirty="0"/>
          </a:p>
        </p:txBody>
      </p:sp>
      <p:sp>
        <p:nvSpPr>
          <p:cNvPr id="3" name="Tijdelijke aanduiding voor inhoud 2">
            <a:extLst>
              <a:ext uri="{FF2B5EF4-FFF2-40B4-BE49-F238E27FC236}">
                <a16:creationId xmlns:a16="http://schemas.microsoft.com/office/drawing/2014/main" id="{8EEA3A8B-7CA4-4C47-BC34-48E898B673ED}"/>
              </a:ext>
            </a:extLst>
          </p:cNvPr>
          <p:cNvSpPr>
            <a:spLocks noGrp="1"/>
          </p:cNvSpPr>
          <p:nvPr>
            <p:ph idx="1"/>
          </p:nvPr>
        </p:nvSpPr>
        <p:spPr/>
        <p:txBody>
          <a:bodyPr>
            <a:normAutofit/>
          </a:bodyPr>
          <a:lstStyle/>
          <a:p>
            <a:endParaRPr lang="nl-BE" dirty="0"/>
          </a:p>
          <a:p>
            <a:endParaRPr lang="nl-BE" dirty="0"/>
          </a:p>
          <a:p>
            <a:endParaRPr lang="nl-BE" dirty="0"/>
          </a:p>
          <a:p>
            <a:endParaRPr lang="nl-BE" dirty="0"/>
          </a:p>
          <a:p>
            <a:endParaRPr lang="en-US" dirty="0"/>
          </a:p>
          <a:p>
            <a:r>
              <a:rPr lang="en-US" dirty="0"/>
              <a:t>You forgot ( ) after a method:</a:t>
            </a:r>
          </a:p>
          <a:p>
            <a:endParaRPr lang="en-US" dirty="0"/>
          </a:p>
          <a:p>
            <a:endParaRPr lang="en-US" dirty="0"/>
          </a:p>
          <a:p>
            <a:r>
              <a:rPr lang="en-US" dirty="0"/>
              <a:t>Or… the method is used correctly, but the implementation of the method in the class has a problem that you should check.</a:t>
            </a:r>
          </a:p>
          <a:p>
            <a:endParaRPr lang="nl-BE" dirty="0"/>
          </a:p>
        </p:txBody>
      </p:sp>
      <p:sp>
        <p:nvSpPr>
          <p:cNvPr id="4" name="Tijdelijke aanduiding voor dianummer 3">
            <a:extLst>
              <a:ext uri="{FF2B5EF4-FFF2-40B4-BE49-F238E27FC236}">
                <a16:creationId xmlns:a16="http://schemas.microsoft.com/office/drawing/2014/main" id="{8AF30CB8-3757-4A6E-9861-35688E6FEF3D}"/>
              </a:ext>
            </a:extLst>
          </p:cNvPr>
          <p:cNvSpPr>
            <a:spLocks noGrp="1"/>
          </p:cNvSpPr>
          <p:nvPr>
            <p:ph type="sldNum" sz="quarter" idx="12"/>
          </p:nvPr>
        </p:nvSpPr>
        <p:spPr/>
        <p:txBody>
          <a:bodyPr/>
          <a:lstStyle/>
          <a:p>
            <a:fld id="{EFF0E678-5659-4256-A5F3-A2CF1765060C}" type="slidenum">
              <a:rPr lang="nl-BE" smtClean="0"/>
              <a:pPr/>
              <a:t>7</a:t>
            </a:fld>
            <a:endParaRPr lang="nl-BE" dirty="0"/>
          </a:p>
        </p:txBody>
      </p:sp>
      <p:pic>
        <p:nvPicPr>
          <p:cNvPr id="9" name="Afbeelding 8">
            <a:extLst>
              <a:ext uri="{FF2B5EF4-FFF2-40B4-BE49-F238E27FC236}">
                <a16:creationId xmlns:a16="http://schemas.microsoft.com/office/drawing/2014/main" id="{BEC7CF97-85DB-4B2E-B259-573CA53C0A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002" y="1090210"/>
            <a:ext cx="8096856" cy="1957789"/>
          </a:xfrm>
          <a:prstGeom prst="rect">
            <a:avLst/>
          </a:prstGeom>
          <a:ln>
            <a:solidFill>
              <a:schemeClr val="tx1"/>
            </a:solidFill>
          </a:ln>
        </p:spPr>
      </p:pic>
      <p:pic>
        <p:nvPicPr>
          <p:cNvPr id="10" name="Afbeelding 9">
            <a:extLst>
              <a:ext uri="{FF2B5EF4-FFF2-40B4-BE49-F238E27FC236}">
                <a16:creationId xmlns:a16="http://schemas.microsoft.com/office/drawing/2014/main" id="{2D0D0A37-3FFF-4CBD-8717-6723D93F1B03}"/>
              </a:ext>
            </a:extLst>
          </p:cNvPr>
          <p:cNvPicPr>
            <a:picLocks noChangeAspect="1"/>
          </p:cNvPicPr>
          <p:nvPr/>
        </p:nvPicPr>
        <p:blipFill rotWithShape="1">
          <a:blip r:embed="rId3">
            <a:extLst>
              <a:ext uri="{28A0092B-C50C-407E-A947-70E740481C1C}">
                <a14:useLocalDpi xmlns:a14="http://schemas.microsoft.com/office/drawing/2010/main" val="0"/>
              </a:ext>
            </a:extLst>
          </a:blip>
          <a:srcRect l="2067" t="17777" r="1" b="20001"/>
          <a:stretch/>
        </p:blipFill>
        <p:spPr bwMode="auto">
          <a:xfrm>
            <a:off x="569244" y="4017544"/>
            <a:ext cx="7939224" cy="586539"/>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7836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8EBA1B-8715-415E-B9ED-D0B6442D2D5B}"/>
              </a:ext>
            </a:extLst>
          </p:cNvPr>
          <p:cNvSpPr>
            <a:spLocks noGrp="1"/>
          </p:cNvSpPr>
          <p:nvPr>
            <p:ph type="title"/>
          </p:nvPr>
        </p:nvSpPr>
        <p:spPr/>
        <p:txBody>
          <a:bodyPr/>
          <a:lstStyle/>
          <a:p>
            <a:r>
              <a:rPr lang="nl-NL" dirty="0"/>
              <a:t>Debugging </a:t>
            </a:r>
            <a:r>
              <a:rPr lang="nl-NL" dirty="0" err="1"/>
              <a:t>with</a:t>
            </a:r>
            <a:r>
              <a:rPr lang="nl-NL" dirty="0"/>
              <a:t> </a:t>
            </a:r>
            <a:r>
              <a:rPr lang="nl-NL" dirty="0" err="1"/>
              <a:t>the</a:t>
            </a:r>
            <a:r>
              <a:rPr lang="nl-NL" dirty="0"/>
              <a:t> </a:t>
            </a:r>
            <a:r>
              <a:rPr lang="nl-NL" dirty="0" err="1"/>
              <a:t>IntelliJ</a:t>
            </a:r>
            <a:r>
              <a:rPr lang="nl-NL" dirty="0"/>
              <a:t> Debugger</a:t>
            </a:r>
            <a:endParaRPr lang="nl-BE" dirty="0"/>
          </a:p>
        </p:txBody>
      </p:sp>
      <p:sp>
        <p:nvSpPr>
          <p:cNvPr id="3" name="Tijdelijke aanduiding voor inhoud 2">
            <a:extLst>
              <a:ext uri="{FF2B5EF4-FFF2-40B4-BE49-F238E27FC236}">
                <a16:creationId xmlns:a16="http://schemas.microsoft.com/office/drawing/2014/main" id="{663A1151-E591-4F70-A48E-2FB8C957A55E}"/>
              </a:ext>
            </a:extLst>
          </p:cNvPr>
          <p:cNvSpPr>
            <a:spLocks noGrp="1"/>
          </p:cNvSpPr>
          <p:nvPr>
            <p:ph idx="1"/>
          </p:nvPr>
        </p:nvSpPr>
        <p:spPr/>
        <p:txBody>
          <a:bodyPr/>
          <a:lstStyle/>
          <a:p>
            <a:r>
              <a:rPr lang="en-GB" dirty="0"/>
              <a:t>A detailed demo of how to use the IntelliJ debugger to debug your program can be seen in this video:</a:t>
            </a:r>
            <a:br>
              <a:rPr lang="en-GB" dirty="0"/>
            </a:br>
            <a:br>
              <a:rPr lang="en-GB" dirty="0"/>
            </a:br>
            <a:r>
              <a:rPr lang="en-GB" dirty="0">
                <a:hlinkClick r:id="rId2"/>
              </a:rPr>
              <a:t>https://www.youtube.com/watch?v=1bCgzjatcr4</a:t>
            </a:r>
            <a:endParaRPr lang="en-GB" dirty="0"/>
          </a:p>
          <a:p>
            <a:endParaRPr lang="en-GB" dirty="0"/>
          </a:p>
          <a:p>
            <a:r>
              <a:rPr lang="en-GB" dirty="0"/>
              <a:t>In the next slides you find a summary of this content…</a:t>
            </a:r>
            <a:endParaRPr lang="nl-BE" dirty="0"/>
          </a:p>
          <a:p>
            <a:endParaRPr lang="nl-BE" dirty="0"/>
          </a:p>
        </p:txBody>
      </p:sp>
      <p:sp>
        <p:nvSpPr>
          <p:cNvPr id="4" name="Tijdelijke aanduiding voor dianummer 3">
            <a:extLst>
              <a:ext uri="{FF2B5EF4-FFF2-40B4-BE49-F238E27FC236}">
                <a16:creationId xmlns:a16="http://schemas.microsoft.com/office/drawing/2014/main" id="{2F98A139-05FA-40E5-B9F7-5C81F32872B8}"/>
              </a:ext>
            </a:extLst>
          </p:cNvPr>
          <p:cNvSpPr>
            <a:spLocks noGrp="1"/>
          </p:cNvSpPr>
          <p:nvPr>
            <p:ph type="sldNum" sz="quarter" idx="12"/>
          </p:nvPr>
        </p:nvSpPr>
        <p:spPr/>
        <p:txBody>
          <a:bodyPr/>
          <a:lstStyle/>
          <a:p>
            <a:fld id="{EFF0E678-5659-4256-A5F3-A2CF1765060C}" type="slidenum">
              <a:rPr lang="nl-BE" smtClean="0"/>
              <a:pPr/>
              <a:t>8</a:t>
            </a:fld>
            <a:endParaRPr lang="nl-BE" dirty="0"/>
          </a:p>
        </p:txBody>
      </p:sp>
    </p:spTree>
    <p:extLst>
      <p:ext uri="{BB962C8B-B14F-4D97-AF65-F5344CB8AC3E}">
        <p14:creationId xmlns:p14="http://schemas.microsoft.com/office/powerpoint/2010/main" val="1759531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8EBA1B-8715-415E-B9ED-D0B6442D2D5B}"/>
              </a:ext>
            </a:extLst>
          </p:cNvPr>
          <p:cNvSpPr>
            <a:spLocks noGrp="1"/>
          </p:cNvSpPr>
          <p:nvPr>
            <p:ph type="title"/>
          </p:nvPr>
        </p:nvSpPr>
        <p:spPr/>
        <p:txBody>
          <a:bodyPr/>
          <a:lstStyle/>
          <a:p>
            <a:r>
              <a:rPr lang="nl-NL" dirty="0"/>
              <a:t>Debugging </a:t>
            </a:r>
            <a:r>
              <a:rPr lang="nl-NL" dirty="0" err="1"/>
              <a:t>with</a:t>
            </a:r>
            <a:r>
              <a:rPr lang="nl-NL" dirty="0"/>
              <a:t> </a:t>
            </a:r>
            <a:r>
              <a:rPr lang="nl-NL" dirty="0" err="1"/>
              <a:t>the</a:t>
            </a:r>
            <a:r>
              <a:rPr lang="nl-NL" dirty="0"/>
              <a:t> </a:t>
            </a:r>
            <a:r>
              <a:rPr lang="nl-NL" dirty="0" err="1"/>
              <a:t>IntelliJ</a:t>
            </a:r>
            <a:r>
              <a:rPr lang="nl-NL" dirty="0"/>
              <a:t> Debugger</a:t>
            </a:r>
            <a:endParaRPr lang="nl-BE" dirty="0"/>
          </a:p>
        </p:txBody>
      </p:sp>
      <p:sp>
        <p:nvSpPr>
          <p:cNvPr id="3" name="Tijdelijke aanduiding voor inhoud 2">
            <a:extLst>
              <a:ext uri="{FF2B5EF4-FFF2-40B4-BE49-F238E27FC236}">
                <a16:creationId xmlns:a16="http://schemas.microsoft.com/office/drawing/2014/main" id="{663A1151-E591-4F70-A48E-2FB8C957A55E}"/>
              </a:ext>
            </a:extLst>
          </p:cNvPr>
          <p:cNvSpPr>
            <a:spLocks noGrp="1"/>
          </p:cNvSpPr>
          <p:nvPr>
            <p:ph idx="1"/>
          </p:nvPr>
        </p:nvSpPr>
        <p:spPr/>
        <p:txBody>
          <a:bodyPr/>
          <a:lstStyle/>
          <a:p>
            <a:r>
              <a:rPr lang="en-US" dirty="0"/>
              <a:t>When you use a debugger, you put red breakpoints in the program. A breakpoint is a place in the program where it will stop. </a:t>
            </a:r>
          </a:p>
          <a:p>
            <a:endParaRPr lang="en-US" dirty="0"/>
          </a:p>
          <a:p>
            <a:endParaRPr lang="en-US" dirty="0"/>
          </a:p>
          <a:p>
            <a:endParaRPr lang="en-US" dirty="0"/>
          </a:p>
          <a:p>
            <a:endParaRPr lang="en-US" dirty="0"/>
          </a:p>
          <a:p>
            <a:r>
              <a:rPr lang="en-US" dirty="0"/>
              <a:t>Then you can run the program in debug mode by clicking on the bug icon at the top.</a:t>
            </a:r>
          </a:p>
          <a:p>
            <a:r>
              <a:rPr lang="en-US" dirty="0"/>
              <a:t>With the controls at the bottom of the Debugger/Console window you can control the execution of your program yourself: </a:t>
            </a:r>
            <a:endParaRPr lang="nl-BE" dirty="0"/>
          </a:p>
        </p:txBody>
      </p:sp>
      <p:sp>
        <p:nvSpPr>
          <p:cNvPr id="4" name="Tijdelijke aanduiding voor dianummer 3">
            <a:extLst>
              <a:ext uri="{FF2B5EF4-FFF2-40B4-BE49-F238E27FC236}">
                <a16:creationId xmlns:a16="http://schemas.microsoft.com/office/drawing/2014/main" id="{2F98A139-05FA-40E5-B9F7-5C81F32872B8}"/>
              </a:ext>
            </a:extLst>
          </p:cNvPr>
          <p:cNvSpPr>
            <a:spLocks noGrp="1"/>
          </p:cNvSpPr>
          <p:nvPr>
            <p:ph type="sldNum" sz="quarter" idx="12"/>
          </p:nvPr>
        </p:nvSpPr>
        <p:spPr/>
        <p:txBody>
          <a:bodyPr/>
          <a:lstStyle/>
          <a:p>
            <a:fld id="{EFF0E678-5659-4256-A5F3-A2CF1765060C}" type="slidenum">
              <a:rPr lang="nl-BE" smtClean="0"/>
              <a:pPr/>
              <a:t>9</a:t>
            </a:fld>
            <a:endParaRPr lang="nl-BE" dirty="0"/>
          </a:p>
        </p:txBody>
      </p:sp>
      <p:pic>
        <p:nvPicPr>
          <p:cNvPr id="5" name="Afbeelding 4">
            <a:extLst>
              <a:ext uri="{FF2B5EF4-FFF2-40B4-BE49-F238E27FC236}">
                <a16:creationId xmlns:a16="http://schemas.microsoft.com/office/drawing/2014/main" id="{754246E5-7577-47E0-A612-1CD8733954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793" y="1942432"/>
            <a:ext cx="8417691" cy="1486568"/>
          </a:xfrm>
          <a:prstGeom prst="rect">
            <a:avLst/>
          </a:prstGeom>
          <a:ln>
            <a:solidFill>
              <a:schemeClr val="tx1"/>
            </a:solidFill>
          </a:ln>
        </p:spPr>
      </p:pic>
      <p:pic>
        <p:nvPicPr>
          <p:cNvPr id="9" name="Afbeelding 8">
            <a:extLst>
              <a:ext uri="{FF2B5EF4-FFF2-40B4-BE49-F238E27FC236}">
                <a16:creationId xmlns:a16="http://schemas.microsoft.com/office/drawing/2014/main" id="{9E60A70E-B19C-46F4-858D-5D34F6CDA5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0439" y="2562963"/>
            <a:ext cx="953361" cy="1075587"/>
          </a:xfrm>
          <a:prstGeom prst="rect">
            <a:avLst/>
          </a:prstGeom>
          <a:ln>
            <a:solidFill>
              <a:schemeClr val="tx1"/>
            </a:solidFill>
          </a:ln>
        </p:spPr>
      </p:pic>
      <p:pic>
        <p:nvPicPr>
          <p:cNvPr id="10" name="Afbeelding 9">
            <a:extLst>
              <a:ext uri="{FF2B5EF4-FFF2-40B4-BE49-F238E27FC236}">
                <a16:creationId xmlns:a16="http://schemas.microsoft.com/office/drawing/2014/main" id="{FF15E198-D21C-47F5-8803-2E8497DA9F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8638" y="5489526"/>
            <a:ext cx="3770454" cy="786475"/>
          </a:xfrm>
          <a:prstGeom prst="rect">
            <a:avLst/>
          </a:prstGeom>
          <a:ln>
            <a:solidFill>
              <a:schemeClr val="tx1"/>
            </a:solidFill>
          </a:ln>
        </p:spPr>
      </p:pic>
      <p:pic>
        <p:nvPicPr>
          <p:cNvPr id="11" name="Afbeelding 10">
            <a:extLst>
              <a:ext uri="{FF2B5EF4-FFF2-40B4-BE49-F238E27FC236}">
                <a16:creationId xmlns:a16="http://schemas.microsoft.com/office/drawing/2014/main" id="{30F218CD-5C1A-4366-A128-56C49CD701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7672" y="5027013"/>
            <a:ext cx="414338" cy="1423161"/>
          </a:xfrm>
          <a:prstGeom prst="rect">
            <a:avLst/>
          </a:prstGeom>
          <a:ln>
            <a:solidFill>
              <a:schemeClr val="tx1"/>
            </a:solidFill>
          </a:ln>
        </p:spPr>
      </p:pic>
    </p:spTree>
    <p:extLst>
      <p:ext uri="{BB962C8B-B14F-4D97-AF65-F5344CB8AC3E}">
        <p14:creationId xmlns:p14="http://schemas.microsoft.com/office/powerpoint/2010/main" val="1609440299"/>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12939</TotalTime>
  <Words>1025</Words>
  <Application>Microsoft Office PowerPoint</Application>
  <PresentationFormat>Breedbeeld</PresentationFormat>
  <Paragraphs>140</Paragraphs>
  <Slides>14</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Verdana</vt:lpstr>
      <vt:lpstr>Kantoorthema</vt:lpstr>
      <vt:lpstr>Debugging part 2</vt:lpstr>
      <vt:lpstr>Recap</vt:lpstr>
      <vt:lpstr>Runtime errors - Finding the cause</vt:lpstr>
      <vt:lpstr>Runtime errors - HTTP Status 404</vt:lpstr>
      <vt:lpstr>Runtime errors - HTTP 500 – Resolving Template</vt:lpstr>
      <vt:lpstr>Thymeleaf Errors – HTTP 500 – ProcessingEx.</vt:lpstr>
      <vt:lpstr>Thymeleaf Errors - Property cannot be found </vt:lpstr>
      <vt:lpstr>Debugging with the IntelliJ Debugger</vt:lpstr>
      <vt:lpstr>Debugging with the IntelliJ Debugger</vt:lpstr>
      <vt:lpstr>Debugging with the IntelliJ Debugger</vt:lpstr>
      <vt:lpstr>Debugging with the IntelliJ Debugger</vt:lpstr>
      <vt:lpstr>The troubleshooting exercise… Primedebug</vt:lpstr>
      <vt:lpstr>Recap Tips &amp; tricks</vt:lpstr>
      <vt:lpstr>Recap Tips &amp; tricks</vt:lpstr>
    </vt:vector>
  </TitlesOfParts>
  <Company>Thomas More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Christel Maes</dc:creator>
  <cp:lastModifiedBy>Christine Smeets</cp:lastModifiedBy>
  <cp:revision>79</cp:revision>
  <dcterms:created xsi:type="dcterms:W3CDTF">2019-01-18T08:28:13Z</dcterms:created>
  <dcterms:modified xsi:type="dcterms:W3CDTF">2022-02-25T10:34:58Z</dcterms:modified>
</cp:coreProperties>
</file>