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52"/>
  </p:notesMasterIdLst>
  <p:handoutMasterIdLst>
    <p:handoutMasterId r:id="rId53"/>
  </p:handoutMasterIdLst>
  <p:sldIdLst>
    <p:sldId id="259" r:id="rId2"/>
    <p:sldId id="551" r:id="rId3"/>
    <p:sldId id="394" r:id="rId4"/>
    <p:sldId id="395" r:id="rId5"/>
    <p:sldId id="598" r:id="rId6"/>
    <p:sldId id="568" r:id="rId7"/>
    <p:sldId id="597" r:id="rId8"/>
    <p:sldId id="584" r:id="rId9"/>
    <p:sldId id="399" r:id="rId10"/>
    <p:sldId id="400" r:id="rId11"/>
    <p:sldId id="404" r:id="rId12"/>
    <p:sldId id="405" r:id="rId13"/>
    <p:sldId id="599" r:id="rId14"/>
    <p:sldId id="600" r:id="rId15"/>
    <p:sldId id="577" r:id="rId16"/>
    <p:sldId id="601" r:id="rId17"/>
    <p:sldId id="619" r:id="rId18"/>
    <p:sldId id="578" r:id="rId19"/>
    <p:sldId id="579" r:id="rId20"/>
    <p:sldId id="581" r:id="rId21"/>
    <p:sldId id="582" r:id="rId22"/>
    <p:sldId id="580" r:id="rId23"/>
    <p:sldId id="583" r:id="rId24"/>
    <p:sldId id="401" r:id="rId25"/>
    <p:sldId id="613" r:id="rId26"/>
    <p:sldId id="614" r:id="rId27"/>
    <p:sldId id="615" r:id="rId28"/>
    <p:sldId id="616" r:id="rId29"/>
    <p:sldId id="617" r:id="rId30"/>
    <p:sldId id="585" r:id="rId31"/>
    <p:sldId id="620" r:id="rId32"/>
    <p:sldId id="587" r:id="rId33"/>
    <p:sldId id="589" r:id="rId34"/>
    <p:sldId id="398" r:id="rId35"/>
    <p:sldId id="420" r:id="rId36"/>
    <p:sldId id="417" r:id="rId37"/>
    <p:sldId id="591" r:id="rId38"/>
    <p:sldId id="621" r:id="rId39"/>
    <p:sldId id="592" r:id="rId40"/>
    <p:sldId id="594" r:id="rId41"/>
    <p:sldId id="397" r:id="rId42"/>
    <p:sldId id="423" r:id="rId43"/>
    <p:sldId id="422" r:id="rId44"/>
    <p:sldId id="596" r:id="rId45"/>
    <p:sldId id="608" r:id="rId46"/>
    <p:sldId id="411" r:id="rId47"/>
    <p:sldId id="618" r:id="rId48"/>
    <p:sldId id="413" r:id="rId49"/>
    <p:sldId id="610" r:id="rId50"/>
    <p:sldId id="611" r:id="rId51"/>
  </p:sldIdLst>
  <p:sldSz cx="12192000" cy="6858000"/>
  <p:notesSz cx="6858000" cy="9144000"/>
  <p:defaultTex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ardsectie" id="{EE56605F-784D-4C38-A5FD-60A73DC9AC06}">
          <p14:sldIdLst>
            <p14:sldId id="259"/>
            <p14:sldId id="551"/>
            <p14:sldId id="394"/>
            <p14:sldId id="395"/>
            <p14:sldId id="598"/>
            <p14:sldId id="568"/>
            <p14:sldId id="597"/>
            <p14:sldId id="584"/>
            <p14:sldId id="399"/>
            <p14:sldId id="400"/>
            <p14:sldId id="404"/>
            <p14:sldId id="405"/>
            <p14:sldId id="599"/>
            <p14:sldId id="600"/>
            <p14:sldId id="577"/>
            <p14:sldId id="601"/>
            <p14:sldId id="619"/>
            <p14:sldId id="578"/>
            <p14:sldId id="579"/>
            <p14:sldId id="581"/>
            <p14:sldId id="582"/>
            <p14:sldId id="580"/>
            <p14:sldId id="583"/>
            <p14:sldId id="401"/>
            <p14:sldId id="613"/>
            <p14:sldId id="614"/>
            <p14:sldId id="615"/>
            <p14:sldId id="616"/>
            <p14:sldId id="617"/>
            <p14:sldId id="585"/>
            <p14:sldId id="620"/>
            <p14:sldId id="587"/>
            <p14:sldId id="589"/>
            <p14:sldId id="398"/>
            <p14:sldId id="420"/>
            <p14:sldId id="417"/>
            <p14:sldId id="591"/>
            <p14:sldId id="621"/>
            <p14:sldId id="592"/>
            <p14:sldId id="594"/>
            <p14:sldId id="397"/>
            <p14:sldId id="423"/>
            <p14:sldId id="422"/>
            <p14:sldId id="596"/>
            <p14:sldId id="608"/>
            <p14:sldId id="411"/>
            <p14:sldId id="618"/>
            <p14:sldId id="413"/>
            <p14:sldId id="610"/>
            <p14:sldId id="61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2023"/>
    <a:srgbClr val="006EB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00" d="100"/>
          <a:sy n="100" d="100"/>
        </p:scale>
        <p:origin x="234" y="2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BE"/>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648F0D1-0503-424B-8069-83B0C43658A1}" type="datetimeFigureOut">
              <a:rPr lang="nl-BE" smtClean="0"/>
              <a:t>18/04/2022</a:t>
            </a:fld>
            <a:endParaRPr lang="nl-BE"/>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BE"/>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0D66D5-7075-4CE9-847F-A630737DF270}" type="slidenum">
              <a:rPr lang="nl-BE" smtClean="0"/>
              <a:t>‹#›</a:t>
            </a:fld>
            <a:endParaRPr lang="nl-BE"/>
          </a:p>
        </p:txBody>
      </p:sp>
    </p:spTree>
    <p:extLst>
      <p:ext uri="{BB962C8B-B14F-4D97-AF65-F5344CB8AC3E}">
        <p14:creationId xmlns:p14="http://schemas.microsoft.com/office/powerpoint/2010/main" val="28120056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BE"/>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AA27BB8-0871-4F81-B3D3-C0B42C575893}" type="datetimeFigureOut">
              <a:rPr lang="nl-BE" smtClean="0"/>
              <a:t>18/04/2022</a:t>
            </a:fld>
            <a:endParaRPr lang="nl-BE"/>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BE"/>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BE"/>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8CE0657-9498-487F-880F-14CD6C675AAD}" type="slidenum">
              <a:rPr lang="nl-BE" smtClean="0"/>
              <a:t>‹#›</a:t>
            </a:fld>
            <a:endParaRPr lang="nl-BE"/>
          </a:p>
        </p:txBody>
      </p:sp>
    </p:spTree>
    <p:extLst>
      <p:ext uri="{BB962C8B-B14F-4D97-AF65-F5344CB8AC3E}">
        <p14:creationId xmlns:p14="http://schemas.microsoft.com/office/powerpoint/2010/main" val="9744007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a:noFill/>
        </p:spPr>
        <p:txBody>
          <a:bodyPr/>
          <a:lstStyle/>
          <a:p>
            <a:r>
              <a:rPr lang="nl-BE">
                <a:latin typeface="Arial" pitchFamily="34" charset="0"/>
              </a:rPr>
              <a:t>KHK 1e jaar Toegepaste Informatica</a:t>
            </a:r>
          </a:p>
        </p:txBody>
      </p:sp>
      <p:sp>
        <p:nvSpPr>
          <p:cNvPr id="21507" name="Rectangle 6"/>
          <p:cNvSpPr>
            <a:spLocks noGrp="1" noChangeArrowheads="1"/>
          </p:cNvSpPr>
          <p:nvPr>
            <p:ph type="ftr" sz="quarter" idx="4"/>
          </p:nvPr>
        </p:nvSpPr>
        <p:spPr>
          <a:noFill/>
        </p:spPr>
        <p:txBody>
          <a:bodyPr/>
          <a:lstStyle/>
          <a:p>
            <a:r>
              <a:rPr lang="nl-BE">
                <a:latin typeface="Arial" pitchFamily="34" charset="0"/>
              </a:rPr>
              <a:t>Inleiding</a:t>
            </a:r>
          </a:p>
        </p:txBody>
      </p:sp>
      <p:sp>
        <p:nvSpPr>
          <p:cNvPr id="21508" name="Rectangle 7"/>
          <p:cNvSpPr>
            <a:spLocks noGrp="1" noChangeArrowheads="1"/>
          </p:cNvSpPr>
          <p:nvPr>
            <p:ph type="sldNum" sz="quarter" idx="5"/>
          </p:nvPr>
        </p:nvSpPr>
        <p:spPr>
          <a:noFill/>
        </p:spPr>
        <p:txBody>
          <a:bodyPr/>
          <a:lstStyle/>
          <a:p>
            <a:fld id="{A673A27E-AD9C-4DE1-BC5D-B3E7D5BCAAB2}" type="slidenum">
              <a:rPr lang="nl-BE"/>
              <a:pPr/>
              <a:t>1</a:t>
            </a:fld>
            <a:endParaRPr lang="nl-BE"/>
          </a:p>
        </p:txBody>
      </p:sp>
      <p:sp>
        <p:nvSpPr>
          <p:cNvPr id="21509" name="Rectangle 2"/>
          <p:cNvSpPr>
            <a:spLocks noGrp="1" noRot="1" noChangeAspect="1" noChangeArrowheads="1" noTextEdit="1"/>
          </p:cNvSpPr>
          <p:nvPr>
            <p:ph type="sldImg"/>
          </p:nvPr>
        </p:nvSpPr>
        <p:spPr>
          <a:ln/>
        </p:spPr>
      </p:sp>
      <p:sp>
        <p:nvSpPr>
          <p:cNvPr id="21510" name="Rectangle 3"/>
          <p:cNvSpPr>
            <a:spLocks noGrp="1" noChangeArrowheads="1"/>
          </p:cNvSpPr>
          <p:nvPr>
            <p:ph type="body" idx="1"/>
          </p:nvPr>
        </p:nvSpPr>
        <p:spPr>
          <a:noFill/>
          <a:ln/>
        </p:spPr>
        <p:txBody>
          <a:bodyPr/>
          <a:lstStyle/>
          <a:p>
            <a:pPr eaLnBrk="1" hangingPunct="1"/>
            <a:endParaRPr lang="nl-BE">
              <a:latin typeface="Arial" pitchFamily="34" charset="0"/>
            </a:endParaRPr>
          </a:p>
        </p:txBody>
      </p:sp>
    </p:spTree>
    <p:extLst>
      <p:ext uri="{BB962C8B-B14F-4D97-AF65-F5344CB8AC3E}">
        <p14:creationId xmlns:p14="http://schemas.microsoft.com/office/powerpoint/2010/main" val="39825108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a:noFill/>
        </p:spPr>
        <p:txBody>
          <a:bodyPr/>
          <a:lstStyle/>
          <a:p>
            <a:r>
              <a:rPr lang="nl-BE">
                <a:latin typeface="Arial" pitchFamily="34" charset="0"/>
              </a:rPr>
              <a:t>KHK 1e jaar Toegepaste Informatica</a:t>
            </a:r>
          </a:p>
        </p:txBody>
      </p:sp>
      <p:sp>
        <p:nvSpPr>
          <p:cNvPr id="21507" name="Rectangle 6"/>
          <p:cNvSpPr>
            <a:spLocks noGrp="1" noChangeArrowheads="1"/>
          </p:cNvSpPr>
          <p:nvPr>
            <p:ph type="ftr" sz="quarter" idx="4"/>
          </p:nvPr>
        </p:nvSpPr>
        <p:spPr>
          <a:noFill/>
        </p:spPr>
        <p:txBody>
          <a:bodyPr/>
          <a:lstStyle/>
          <a:p>
            <a:r>
              <a:rPr lang="nl-BE">
                <a:latin typeface="Arial" pitchFamily="34" charset="0"/>
              </a:rPr>
              <a:t>Inleiding</a:t>
            </a:r>
          </a:p>
        </p:txBody>
      </p:sp>
      <p:sp>
        <p:nvSpPr>
          <p:cNvPr id="21508" name="Rectangle 7"/>
          <p:cNvSpPr>
            <a:spLocks noGrp="1" noChangeArrowheads="1"/>
          </p:cNvSpPr>
          <p:nvPr>
            <p:ph type="sldNum" sz="quarter" idx="5"/>
          </p:nvPr>
        </p:nvSpPr>
        <p:spPr>
          <a:noFill/>
        </p:spPr>
        <p:txBody>
          <a:bodyPr/>
          <a:lstStyle/>
          <a:p>
            <a:fld id="{A673A27E-AD9C-4DE1-BC5D-B3E7D5BCAAB2}" type="slidenum">
              <a:rPr lang="nl-BE"/>
              <a:pPr/>
              <a:t>30</a:t>
            </a:fld>
            <a:endParaRPr lang="nl-BE"/>
          </a:p>
        </p:txBody>
      </p:sp>
      <p:sp>
        <p:nvSpPr>
          <p:cNvPr id="21509" name="Rectangle 2"/>
          <p:cNvSpPr>
            <a:spLocks noGrp="1" noRot="1" noChangeAspect="1" noChangeArrowheads="1" noTextEdit="1"/>
          </p:cNvSpPr>
          <p:nvPr>
            <p:ph type="sldImg"/>
          </p:nvPr>
        </p:nvSpPr>
        <p:spPr>
          <a:ln/>
        </p:spPr>
      </p:sp>
      <p:sp>
        <p:nvSpPr>
          <p:cNvPr id="21510" name="Rectangle 3"/>
          <p:cNvSpPr>
            <a:spLocks noGrp="1" noChangeArrowheads="1"/>
          </p:cNvSpPr>
          <p:nvPr>
            <p:ph type="body" idx="1"/>
          </p:nvPr>
        </p:nvSpPr>
        <p:spPr>
          <a:noFill/>
          <a:ln/>
        </p:spPr>
        <p:txBody>
          <a:bodyPr/>
          <a:lstStyle/>
          <a:p>
            <a:pPr eaLnBrk="1" hangingPunct="1"/>
            <a:endParaRPr lang="nl-BE">
              <a:latin typeface="Arial" pitchFamily="34" charset="0"/>
            </a:endParaRPr>
          </a:p>
        </p:txBody>
      </p:sp>
    </p:spTree>
    <p:extLst>
      <p:ext uri="{BB962C8B-B14F-4D97-AF65-F5344CB8AC3E}">
        <p14:creationId xmlns:p14="http://schemas.microsoft.com/office/powerpoint/2010/main" val="34987674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5"/>
          </p:nvPr>
        </p:nvSpPr>
        <p:spPr/>
        <p:txBody>
          <a:bodyPr/>
          <a:lstStyle/>
          <a:p>
            <a:fld id="{58CE0657-9498-487F-880F-14CD6C675AAD}" type="slidenum">
              <a:rPr lang="nl-BE" smtClean="0"/>
              <a:t>32</a:t>
            </a:fld>
            <a:endParaRPr lang="nl-BE"/>
          </a:p>
        </p:txBody>
      </p:sp>
    </p:spTree>
    <p:extLst>
      <p:ext uri="{BB962C8B-B14F-4D97-AF65-F5344CB8AC3E}">
        <p14:creationId xmlns:p14="http://schemas.microsoft.com/office/powerpoint/2010/main" val="26507074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58CE0657-9498-487F-880F-14CD6C675AAD}" type="slidenum">
              <a:rPr lang="nl-BE" smtClean="0"/>
              <a:t>34</a:t>
            </a:fld>
            <a:endParaRPr lang="nl-BE"/>
          </a:p>
        </p:txBody>
      </p:sp>
    </p:spTree>
    <p:extLst>
      <p:ext uri="{BB962C8B-B14F-4D97-AF65-F5344CB8AC3E}">
        <p14:creationId xmlns:p14="http://schemas.microsoft.com/office/powerpoint/2010/main" val="26411596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a:noFill/>
        </p:spPr>
        <p:txBody>
          <a:bodyPr/>
          <a:lstStyle/>
          <a:p>
            <a:r>
              <a:rPr lang="nl-BE">
                <a:latin typeface="Arial" pitchFamily="34" charset="0"/>
              </a:rPr>
              <a:t>KHK 1e jaar Toegepaste Informatica</a:t>
            </a:r>
          </a:p>
        </p:txBody>
      </p:sp>
      <p:sp>
        <p:nvSpPr>
          <p:cNvPr id="21507" name="Rectangle 6"/>
          <p:cNvSpPr>
            <a:spLocks noGrp="1" noChangeArrowheads="1"/>
          </p:cNvSpPr>
          <p:nvPr>
            <p:ph type="ftr" sz="quarter" idx="4"/>
          </p:nvPr>
        </p:nvSpPr>
        <p:spPr>
          <a:noFill/>
        </p:spPr>
        <p:txBody>
          <a:bodyPr/>
          <a:lstStyle/>
          <a:p>
            <a:r>
              <a:rPr lang="nl-BE">
                <a:latin typeface="Arial" pitchFamily="34" charset="0"/>
              </a:rPr>
              <a:t>Inleiding</a:t>
            </a:r>
          </a:p>
        </p:txBody>
      </p:sp>
      <p:sp>
        <p:nvSpPr>
          <p:cNvPr id="21508" name="Rectangle 7"/>
          <p:cNvSpPr>
            <a:spLocks noGrp="1" noChangeArrowheads="1"/>
          </p:cNvSpPr>
          <p:nvPr>
            <p:ph type="sldNum" sz="quarter" idx="5"/>
          </p:nvPr>
        </p:nvSpPr>
        <p:spPr>
          <a:noFill/>
        </p:spPr>
        <p:txBody>
          <a:bodyPr/>
          <a:lstStyle/>
          <a:p>
            <a:fld id="{A673A27E-AD9C-4DE1-BC5D-B3E7D5BCAAB2}" type="slidenum">
              <a:rPr lang="nl-BE"/>
              <a:pPr/>
              <a:t>37</a:t>
            </a:fld>
            <a:endParaRPr lang="nl-BE"/>
          </a:p>
        </p:txBody>
      </p:sp>
      <p:sp>
        <p:nvSpPr>
          <p:cNvPr id="21509" name="Rectangle 2"/>
          <p:cNvSpPr>
            <a:spLocks noGrp="1" noRot="1" noChangeAspect="1" noChangeArrowheads="1" noTextEdit="1"/>
          </p:cNvSpPr>
          <p:nvPr>
            <p:ph type="sldImg"/>
          </p:nvPr>
        </p:nvSpPr>
        <p:spPr>
          <a:ln/>
        </p:spPr>
      </p:sp>
      <p:sp>
        <p:nvSpPr>
          <p:cNvPr id="21510" name="Rectangle 3"/>
          <p:cNvSpPr>
            <a:spLocks noGrp="1" noChangeArrowheads="1"/>
          </p:cNvSpPr>
          <p:nvPr>
            <p:ph type="body" idx="1"/>
          </p:nvPr>
        </p:nvSpPr>
        <p:spPr>
          <a:noFill/>
          <a:ln/>
        </p:spPr>
        <p:txBody>
          <a:bodyPr/>
          <a:lstStyle/>
          <a:p>
            <a:pPr eaLnBrk="1" hangingPunct="1"/>
            <a:endParaRPr lang="nl-BE">
              <a:latin typeface="Arial" pitchFamily="34" charset="0"/>
            </a:endParaRPr>
          </a:p>
        </p:txBody>
      </p:sp>
    </p:spTree>
    <p:extLst>
      <p:ext uri="{BB962C8B-B14F-4D97-AF65-F5344CB8AC3E}">
        <p14:creationId xmlns:p14="http://schemas.microsoft.com/office/powerpoint/2010/main" val="22414582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5"/>
          </p:nvPr>
        </p:nvSpPr>
        <p:spPr/>
        <p:txBody>
          <a:bodyPr/>
          <a:lstStyle/>
          <a:p>
            <a:fld id="{58CE0657-9498-487F-880F-14CD6C675AAD}" type="slidenum">
              <a:rPr lang="nl-BE" smtClean="0"/>
              <a:t>39</a:t>
            </a:fld>
            <a:endParaRPr lang="nl-BE"/>
          </a:p>
        </p:txBody>
      </p:sp>
    </p:spTree>
    <p:extLst>
      <p:ext uri="{BB962C8B-B14F-4D97-AF65-F5344CB8AC3E}">
        <p14:creationId xmlns:p14="http://schemas.microsoft.com/office/powerpoint/2010/main" val="32469210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a:noFill/>
        </p:spPr>
        <p:txBody>
          <a:bodyPr/>
          <a:lstStyle/>
          <a:p>
            <a:r>
              <a:rPr lang="nl-BE">
                <a:latin typeface="Arial" pitchFamily="34" charset="0"/>
              </a:rPr>
              <a:t>KHK 1e jaar Toegepaste Informatica</a:t>
            </a:r>
          </a:p>
        </p:txBody>
      </p:sp>
      <p:sp>
        <p:nvSpPr>
          <p:cNvPr id="21507" name="Rectangle 6"/>
          <p:cNvSpPr>
            <a:spLocks noGrp="1" noChangeArrowheads="1"/>
          </p:cNvSpPr>
          <p:nvPr>
            <p:ph type="ftr" sz="quarter" idx="4"/>
          </p:nvPr>
        </p:nvSpPr>
        <p:spPr>
          <a:noFill/>
        </p:spPr>
        <p:txBody>
          <a:bodyPr/>
          <a:lstStyle/>
          <a:p>
            <a:r>
              <a:rPr lang="nl-BE">
                <a:latin typeface="Arial" pitchFamily="34" charset="0"/>
              </a:rPr>
              <a:t>Inleiding</a:t>
            </a:r>
          </a:p>
        </p:txBody>
      </p:sp>
      <p:sp>
        <p:nvSpPr>
          <p:cNvPr id="21508" name="Rectangle 7"/>
          <p:cNvSpPr>
            <a:spLocks noGrp="1" noChangeArrowheads="1"/>
          </p:cNvSpPr>
          <p:nvPr>
            <p:ph type="sldNum" sz="quarter" idx="5"/>
          </p:nvPr>
        </p:nvSpPr>
        <p:spPr>
          <a:noFill/>
        </p:spPr>
        <p:txBody>
          <a:bodyPr/>
          <a:lstStyle/>
          <a:p>
            <a:fld id="{A673A27E-AD9C-4DE1-BC5D-B3E7D5BCAAB2}" type="slidenum">
              <a:rPr lang="nl-BE"/>
              <a:pPr/>
              <a:t>44</a:t>
            </a:fld>
            <a:endParaRPr lang="nl-BE"/>
          </a:p>
        </p:txBody>
      </p:sp>
      <p:sp>
        <p:nvSpPr>
          <p:cNvPr id="21509" name="Rectangle 2"/>
          <p:cNvSpPr>
            <a:spLocks noGrp="1" noRot="1" noChangeAspect="1" noChangeArrowheads="1" noTextEdit="1"/>
          </p:cNvSpPr>
          <p:nvPr>
            <p:ph type="sldImg"/>
          </p:nvPr>
        </p:nvSpPr>
        <p:spPr>
          <a:ln/>
        </p:spPr>
      </p:sp>
      <p:sp>
        <p:nvSpPr>
          <p:cNvPr id="21510" name="Rectangle 3"/>
          <p:cNvSpPr>
            <a:spLocks noGrp="1" noChangeArrowheads="1"/>
          </p:cNvSpPr>
          <p:nvPr>
            <p:ph type="body" idx="1"/>
          </p:nvPr>
        </p:nvSpPr>
        <p:spPr>
          <a:noFill/>
          <a:ln/>
        </p:spPr>
        <p:txBody>
          <a:bodyPr/>
          <a:lstStyle/>
          <a:p>
            <a:pPr eaLnBrk="1" hangingPunct="1"/>
            <a:endParaRPr lang="nl-BE">
              <a:latin typeface="Arial" pitchFamily="34" charset="0"/>
            </a:endParaRPr>
          </a:p>
        </p:txBody>
      </p:sp>
    </p:spTree>
    <p:extLst>
      <p:ext uri="{BB962C8B-B14F-4D97-AF65-F5344CB8AC3E}">
        <p14:creationId xmlns:p14="http://schemas.microsoft.com/office/powerpoint/2010/main" val="7679619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koptekst 3"/>
          <p:cNvSpPr>
            <a:spLocks noGrp="1"/>
          </p:cNvSpPr>
          <p:nvPr>
            <p:ph type="hdr" sz="quarter" idx="10"/>
          </p:nvPr>
        </p:nvSpPr>
        <p:spPr/>
        <p:txBody>
          <a:bodyPr/>
          <a:lstStyle/>
          <a:p>
            <a:pPr>
              <a:defRPr/>
            </a:pPr>
            <a:r>
              <a:rPr lang="nl-BE"/>
              <a:t>Thomas More 2e jaar Toegepaste Informatica</a:t>
            </a:r>
          </a:p>
        </p:txBody>
      </p:sp>
      <p:sp>
        <p:nvSpPr>
          <p:cNvPr id="5" name="Tijdelijke aanduiding voor voettekst 4"/>
          <p:cNvSpPr>
            <a:spLocks noGrp="1"/>
          </p:cNvSpPr>
          <p:nvPr>
            <p:ph type="ftr" sz="quarter" idx="11"/>
          </p:nvPr>
        </p:nvSpPr>
        <p:spPr/>
        <p:txBody>
          <a:bodyPr/>
          <a:lstStyle/>
          <a:p>
            <a:pPr>
              <a:defRPr/>
            </a:pPr>
            <a:r>
              <a:rPr lang="nl-BE"/>
              <a:t>Overerving</a:t>
            </a:r>
          </a:p>
        </p:txBody>
      </p:sp>
      <p:sp>
        <p:nvSpPr>
          <p:cNvPr id="6" name="Tijdelijke aanduiding voor dianummer 5"/>
          <p:cNvSpPr>
            <a:spLocks noGrp="1"/>
          </p:cNvSpPr>
          <p:nvPr>
            <p:ph type="sldNum" sz="quarter" idx="12"/>
          </p:nvPr>
        </p:nvSpPr>
        <p:spPr/>
        <p:txBody>
          <a:bodyPr/>
          <a:lstStyle/>
          <a:p>
            <a:pPr>
              <a:defRPr/>
            </a:pPr>
            <a:fld id="{EBFDFED7-A516-459C-AA4E-3E8B7ADDD399}" type="slidenum">
              <a:rPr lang="nl-BE" smtClean="0"/>
              <a:pPr>
                <a:defRPr/>
              </a:pPr>
              <a:t>48</a:t>
            </a:fld>
            <a:endParaRPr lang="nl-BE"/>
          </a:p>
        </p:txBody>
      </p:sp>
    </p:spTree>
    <p:extLst>
      <p:ext uri="{BB962C8B-B14F-4D97-AF65-F5344CB8AC3E}">
        <p14:creationId xmlns:p14="http://schemas.microsoft.com/office/powerpoint/2010/main" val="35480413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a:noFill/>
        </p:spPr>
        <p:txBody>
          <a:bodyPr/>
          <a:lstStyle/>
          <a:p>
            <a:r>
              <a:rPr lang="nl-BE">
                <a:latin typeface="Arial" pitchFamily="34" charset="0"/>
              </a:rPr>
              <a:t>KHK 1e jaar Toegepaste Informatica</a:t>
            </a:r>
          </a:p>
        </p:txBody>
      </p:sp>
      <p:sp>
        <p:nvSpPr>
          <p:cNvPr id="21507" name="Rectangle 6"/>
          <p:cNvSpPr>
            <a:spLocks noGrp="1" noChangeArrowheads="1"/>
          </p:cNvSpPr>
          <p:nvPr>
            <p:ph type="ftr" sz="quarter" idx="4"/>
          </p:nvPr>
        </p:nvSpPr>
        <p:spPr>
          <a:noFill/>
        </p:spPr>
        <p:txBody>
          <a:bodyPr/>
          <a:lstStyle/>
          <a:p>
            <a:r>
              <a:rPr lang="nl-BE">
                <a:latin typeface="Arial" pitchFamily="34" charset="0"/>
              </a:rPr>
              <a:t>Inleiding</a:t>
            </a:r>
          </a:p>
        </p:txBody>
      </p:sp>
      <p:sp>
        <p:nvSpPr>
          <p:cNvPr id="21508" name="Rectangle 7"/>
          <p:cNvSpPr>
            <a:spLocks noGrp="1" noChangeArrowheads="1"/>
          </p:cNvSpPr>
          <p:nvPr>
            <p:ph type="sldNum" sz="quarter" idx="5"/>
          </p:nvPr>
        </p:nvSpPr>
        <p:spPr>
          <a:noFill/>
        </p:spPr>
        <p:txBody>
          <a:bodyPr/>
          <a:lstStyle/>
          <a:p>
            <a:fld id="{A673A27E-AD9C-4DE1-BC5D-B3E7D5BCAAB2}" type="slidenum">
              <a:rPr lang="nl-BE"/>
              <a:pPr/>
              <a:t>49</a:t>
            </a:fld>
            <a:endParaRPr lang="nl-BE"/>
          </a:p>
        </p:txBody>
      </p:sp>
      <p:sp>
        <p:nvSpPr>
          <p:cNvPr id="21509" name="Rectangle 2"/>
          <p:cNvSpPr>
            <a:spLocks noGrp="1" noRot="1" noChangeAspect="1" noChangeArrowheads="1" noTextEdit="1"/>
          </p:cNvSpPr>
          <p:nvPr>
            <p:ph type="sldImg"/>
          </p:nvPr>
        </p:nvSpPr>
        <p:spPr>
          <a:ln/>
        </p:spPr>
      </p:sp>
      <p:sp>
        <p:nvSpPr>
          <p:cNvPr id="21510" name="Rectangle 3"/>
          <p:cNvSpPr>
            <a:spLocks noGrp="1" noChangeArrowheads="1"/>
          </p:cNvSpPr>
          <p:nvPr>
            <p:ph type="body" idx="1"/>
          </p:nvPr>
        </p:nvSpPr>
        <p:spPr>
          <a:noFill/>
          <a:ln/>
        </p:spPr>
        <p:txBody>
          <a:bodyPr/>
          <a:lstStyle/>
          <a:p>
            <a:pPr eaLnBrk="1" hangingPunct="1"/>
            <a:endParaRPr lang="nl-BE">
              <a:latin typeface="Arial" pitchFamily="34" charset="0"/>
            </a:endParaRPr>
          </a:p>
        </p:txBody>
      </p:sp>
    </p:spTree>
    <p:extLst>
      <p:ext uri="{BB962C8B-B14F-4D97-AF65-F5344CB8AC3E}">
        <p14:creationId xmlns:p14="http://schemas.microsoft.com/office/powerpoint/2010/main" val="13808875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a:noFill/>
        </p:spPr>
        <p:txBody>
          <a:bodyPr/>
          <a:lstStyle/>
          <a:p>
            <a:r>
              <a:rPr lang="nl-BE">
                <a:latin typeface="Arial" pitchFamily="34" charset="0"/>
              </a:rPr>
              <a:t>KHK 1e jaar Toegepaste Informatica</a:t>
            </a:r>
          </a:p>
        </p:txBody>
      </p:sp>
      <p:sp>
        <p:nvSpPr>
          <p:cNvPr id="21507" name="Rectangle 6"/>
          <p:cNvSpPr>
            <a:spLocks noGrp="1" noChangeArrowheads="1"/>
          </p:cNvSpPr>
          <p:nvPr>
            <p:ph type="ftr" sz="quarter" idx="4"/>
          </p:nvPr>
        </p:nvSpPr>
        <p:spPr>
          <a:noFill/>
        </p:spPr>
        <p:txBody>
          <a:bodyPr/>
          <a:lstStyle/>
          <a:p>
            <a:r>
              <a:rPr lang="nl-BE">
                <a:latin typeface="Arial" pitchFamily="34" charset="0"/>
              </a:rPr>
              <a:t>Inleiding</a:t>
            </a:r>
          </a:p>
        </p:txBody>
      </p:sp>
      <p:sp>
        <p:nvSpPr>
          <p:cNvPr id="21508" name="Rectangle 7"/>
          <p:cNvSpPr>
            <a:spLocks noGrp="1" noChangeArrowheads="1"/>
          </p:cNvSpPr>
          <p:nvPr>
            <p:ph type="sldNum" sz="quarter" idx="5"/>
          </p:nvPr>
        </p:nvSpPr>
        <p:spPr>
          <a:noFill/>
        </p:spPr>
        <p:txBody>
          <a:bodyPr/>
          <a:lstStyle/>
          <a:p>
            <a:fld id="{A673A27E-AD9C-4DE1-BC5D-B3E7D5BCAAB2}" type="slidenum">
              <a:rPr lang="nl-BE"/>
              <a:pPr/>
              <a:t>5</a:t>
            </a:fld>
            <a:endParaRPr lang="nl-BE"/>
          </a:p>
        </p:txBody>
      </p:sp>
      <p:sp>
        <p:nvSpPr>
          <p:cNvPr id="21509" name="Rectangle 2"/>
          <p:cNvSpPr>
            <a:spLocks noGrp="1" noRot="1" noChangeAspect="1" noChangeArrowheads="1" noTextEdit="1"/>
          </p:cNvSpPr>
          <p:nvPr>
            <p:ph type="sldImg"/>
          </p:nvPr>
        </p:nvSpPr>
        <p:spPr>
          <a:ln/>
        </p:spPr>
      </p:sp>
      <p:sp>
        <p:nvSpPr>
          <p:cNvPr id="21510" name="Rectangle 3"/>
          <p:cNvSpPr>
            <a:spLocks noGrp="1" noChangeArrowheads="1"/>
          </p:cNvSpPr>
          <p:nvPr>
            <p:ph type="body" idx="1"/>
          </p:nvPr>
        </p:nvSpPr>
        <p:spPr>
          <a:noFill/>
          <a:ln/>
        </p:spPr>
        <p:txBody>
          <a:bodyPr/>
          <a:lstStyle/>
          <a:p>
            <a:pPr eaLnBrk="1" hangingPunct="1"/>
            <a:endParaRPr lang="nl-BE">
              <a:latin typeface="Arial" pitchFamily="34" charset="0"/>
            </a:endParaRPr>
          </a:p>
        </p:txBody>
      </p:sp>
    </p:spTree>
    <p:extLst>
      <p:ext uri="{BB962C8B-B14F-4D97-AF65-F5344CB8AC3E}">
        <p14:creationId xmlns:p14="http://schemas.microsoft.com/office/powerpoint/2010/main" val="16923645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5"/>
          </p:nvPr>
        </p:nvSpPr>
        <p:spPr/>
        <p:txBody>
          <a:bodyPr/>
          <a:lstStyle/>
          <a:p>
            <a:fld id="{58CE0657-9498-487F-880F-14CD6C675AAD}" type="slidenum">
              <a:rPr lang="nl-BE" smtClean="0"/>
              <a:t>6</a:t>
            </a:fld>
            <a:endParaRPr lang="nl-BE"/>
          </a:p>
        </p:txBody>
      </p:sp>
    </p:spTree>
    <p:extLst>
      <p:ext uri="{BB962C8B-B14F-4D97-AF65-F5344CB8AC3E}">
        <p14:creationId xmlns:p14="http://schemas.microsoft.com/office/powerpoint/2010/main" val="8028013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a:noFill/>
        </p:spPr>
        <p:txBody>
          <a:bodyPr/>
          <a:lstStyle/>
          <a:p>
            <a:r>
              <a:rPr lang="nl-BE">
                <a:latin typeface="Arial" pitchFamily="34" charset="0"/>
              </a:rPr>
              <a:t>KHK 1e jaar Toegepaste Informatica</a:t>
            </a:r>
          </a:p>
        </p:txBody>
      </p:sp>
      <p:sp>
        <p:nvSpPr>
          <p:cNvPr id="21507" name="Rectangle 6"/>
          <p:cNvSpPr>
            <a:spLocks noGrp="1" noChangeArrowheads="1"/>
          </p:cNvSpPr>
          <p:nvPr>
            <p:ph type="ftr" sz="quarter" idx="4"/>
          </p:nvPr>
        </p:nvSpPr>
        <p:spPr>
          <a:noFill/>
        </p:spPr>
        <p:txBody>
          <a:bodyPr/>
          <a:lstStyle/>
          <a:p>
            <a:r>
              <a:rPr lang="nl-BE">
                <a:latin typeface="Arial" pitchFamily="34" charset="0"/>
              </a:rPr>
              <a:t>Inleiding</a:t>
            </a:r>
          </a:p>
        </p:txBody>
      </p:sp>
      <p:sp>
        <p:nvSpPr>
          <p:cNvPr id="21508" name="Rectangle 7"/>
          <p:cNvSpPr>
            <a:spLocks noGrp="1" noChangeArrowheads="1"/>
          </p:cNvSpPr>
          <p:nvPr>
            <p:ph type="sldNum" sz="quarter" idx="5"/>
          </p:nvPr>
        </p:nvSpPr>
        <p:spPr>
          <a:noFill/>
        </p:spPr>
        <p:txBody>
          <a:bodyPr/>
          <a:lstStyle/>
          <a:p>
            <a:fld id="{A673A27E-AD9C-4DE1-BC5D-B3E7D5BCAAB2}" type="slidenum">
              <a:rPr lang="nl-BE"/>
              <a:pPr/>
              <a:t>8</a:t>
            </a:fld>
            <a:endParaRPr lang="nl-BE"/>
          </a:p>
        </p:txBody>
      </p:sp>
      <p:sp>
        <p:nvSpPr>
          <p:cNvPr id="21509" name="Rectangle 2"/>
          <p:cNvSpPr>
            <a:spLocks noGrp="1" noRot="1" noChangeAspect="1" noChangeArrowheads="1" noTextEdit="1"/>
          </p:cNvSpPr>
          <p:nvPr>
            <p:ph type="sldImg"/>
          </p:nvPr>
        </p:nvSpPr>
        <p:spPr>
          <a:ln/>
        </p:spPr>
      </p:sp>
      <p:sp>
        <p:nvSpPr>
          <p:cNvPr id="21510" name="Rectangle 3"/>
          <p:cNvSpPr>
            <a:spLocks noGrp="1" noChangeArrowheads="1"/>
          </p:cNvSpPr>
          <p:nvPr>
            <p:ph type="body" idx="1"/>
          </p:nvPr>
        </p:nvSpPr>
        <p:spPr>
          <a:noFill/>
          <a:ln/>
        </p:spPr>
        <p:txBody>
          <a:bodyPr/>
          <a:lstStyle/>
          <a:p>
            <a:pPr eaLnBrk="1" hangingPunct="1"/>
            <a:endParaRPr lang="nl-BE">
              <a:latin typeface="Arial" pitchFamily="34" charset="0"/>
            </a:endParaRPr>
          </a:p>
        </p:txBody>
      </p:sp>
    </p:spTree>
    <p:extLst>
      <p:ext uri="{BB962C8B-B14F-4D97-AF65-F5344CB8AC3E}">
        <p14:creationId xmlns:p14="http://schemas.microsoft.com/office/powerpoint/2010/main" val="7943091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5"/>
          </p:nvPr>
        </p:nvSpPr>
        <p:spPr/>
        <p:txBody>
          <a:bodyPr/>
          <a:lstStyle/>
          <a:p>
            <a:fld id="{58CE0657-9498-487F-880F-14CD6C675AAD}" type="slidenum">
              <a:rPr lang="nl-BE" smtClean="0"/>
              <a:t>9</a:t>
            </a:fld>
            <a:endParaRPr lang="nl-BE"/>
          </a:p>
        </p:txBody>
      </p:sp>
    </p:spTree>
    <p:extLst>
      <p:ext uri="{BB962C8B-B14F-4D97-AF65-F5344CB8AC3E}">
        <p14:creationId xmlns:p14="http://schemas.microsoft.com/office/powerpoint/2010/main" val="18315361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5"/>
          </p:nvPr>
        </p:nvSpPr>
        <p:spPr/>
        <p:txBody>
          <a:bodyPr/>
          <a:lstStyle/>
          <a:p>
            <a:fld id="{58CE0657-9498-487F-880F-14CD6C675AAD}" type="slidenum">
              <a:rPr lang="nl-BE" smtClean="0"/>
              <a:t>10</a:t>
            </a:fld>
            <a:endParaRPr lang="nl-BE"/>
          </a:p>
        </p:txBody>
      </p:sp>
    </p:spTree>
    <p:extLst>
      <p:ext uri="{BB962C8B-B14F-4D97-AF65-F5344CB8AC3E}">
        <p14:creationId xmlns:p14="http://schemas.microsoft.com/office/powerpoint/2010/main" val="19027649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5"/>
          </p:nvPr>
        </p:nvSpPr>
        <p:spPr/>
        <p:txBody>
          <a:bodyPr/>
          <a:lstStyle/>
          <a:p>
            <a:fld id="{58CE0657-9498-487F-880F-14CD6C675AAD}" type="slidenum">
              <a:rPr lang="nl-BE" smtClean="0"/>
              <a:t>15</a:t>
            </a:fld>
            <a:endParaRPr lang="nl-BE"/>
          </a:p>
        </p:txBody>
      </p:sp>
    </p:spTree>
    <p:extLst>
      <p:ext uri="{BB962C8B-B14F-4D97-AF65-F5344CB8AC3E}">
        <p14:creationId xmlns:p14="http://schemas.microsoft.com/office/powerpoint/2010/main" val="11314223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5"/>
          </p:nvPr>
        </p:nvSpPr>
        <p:spPr/>
        <p:txBody>
          <a:bodyPr/>
          <a:lstStyle/>
          <a:p>
            <a:fld id="{58CE0657-9498-487F-880F-14CD6C675AAD}" type="slidenum">
              <a:rPr lang="nl-BE" smtClean="0"/>
              <a:t>16</a:t>
            </a:fld>
            <a:endParaRPr lang="nl-BE"/>
          </a:p>
        </p:txBody>
      </p:sp>
    </p:spTree>
    <p:extLst>
      <p:ext uri="{BB962C8B-B14F-4D97-AF65-F5344CB8AC3E}">
        <p14:creationId xmlns:p14="http://schemas.microsoft.com/office/powerpoint/2010/main" val="23498051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5"/>
          </p:nvPr>
        </p:nvSpPr>
        <p:spPr/>
        <p:txBody>
          <a:bodyPr/>
          <a:lstStyle/>
          <a:p>
            <a:fld id="{58CE0657-9498-487F-880F-14CD6C675AAD}" type="slidenum">
              <a:rPr lang="nl-BE" smtClean="0"/>
              <a:t>24</a:t>
            </a:fld>
            <a:endParaRPr lang="nl-BE"/>
          </a:p>
        </p:txBody>
      </p:sp>
    </p:spTree>
    <p:extLst>
      <p:ext uri="{BB962C8B-B14F-4D97-AF65-F5344CB8AC3E}">
        <p14:creationId xmlns:p14="http://schemas.microsoft.com/office/powerpoint/2010/main" val="40828633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179295" y="158936"/>
            <a:ext cx="10076330" cy="737535"/>
          </a:xfrm>
          <a:prstGeom prst="rect">
            <a:avLst/>
          </a:prstGeom>
        </p:spPr>
        <p:txBody>
          <a:bodyPr>
            <a:normAutofit/>
          </a:bodyPr>
          <a:lstStyle>
            <a:lvl1pPr>
              <a:defRPr sz="3600">
                <a:solidFill>
                  <a:srgbClr val="006EBA"/>
                </a:solidFill>
                <a:latin typeface="Verdana" panose="020B0604030504040204" pitchFamily="34" charset="0"/>
                <a:ea typeface="Verdana" panose="020B0604030504040204" pitchFamily="34" charset="0"/>
                <a:cs typeface="Verdana" panose="020B0604030504040204" pitchFamily="34" charset="0"/>
              </a:defRPr>
            </a:lvl1pPr>
          </a:lstStyle>
          <a:p>
            <a:endParaRPr lang="nl-BE"/>
          </a:p>
        </p:txBody>
      </p:sp>
      <p:sp>
        <p:nvSpPr>
          <p:cNvPr id="3" name="Tijdelijke aanduiding voor inhoud 2"/>
          <p:cNvSpPr>
            <a:spLocks noGrp="1"/>
          </p:cNvSpPr>
          <p:nvPr>
            <p:ph idx="1"/>
          </p:nvPr>
        </p:nvSpPr>
        <p:spPr>
          <a:xfrm>
            <a:off x="179295" y="1138518"/>
            <a:ext cx="11842376" cy="5154705"/>
          </a:xfrm>
        </p:spPr>
        <p:txBody>
          <a:bodyPr/>
          <a:lstStyle>
            <a:lvl1pPr>
              <a:buClr>
                <a:srgbClr val="D02023"/>
              </a:buClr>
              <a:defRPr sz="2400">
                <a:latin typeface="Verdana" panose="020B0604030504040204" pitchFamily="34" charset="0"/>
                <a:ea typeface="Verdana" panose="020B0604030504040204" pitchFamily="34" charset="0"/>
                <a:cs typeface="Verdana" panose="020B0604030504040204" pitchFamily="34" charset="0"/>
              </a:defRPr>
            </a:lvl1pPr>
            <a:lvl2pPr marL="538163" indent="-269875">
              <a:buClr>
                <a:srgbClr val="006EBA"/>
              </a:buClr>
              <a:defRPr sz="2000">
                <a:latin typeface="Verdana" panose="020B0604030504040204" pitchFamily="34" charset="0"/>
                <a:ea typeface="Verdana" panose="020B0604030504040204" pitchFamily="34" charset="0"/>
                <a:cs typeface="Verdana" panose="020B0604030504040204" pitchFamily="34" charset="0"/>
              </a:defRPr>
            </a:lvl2pPr>
            <a:lvl3pPr>
              <a:defRPr>
                <a:latin typeface="Verdana" panose="020B0604030504040204" pitchFamily="34" charset="0"/>
                <a:ea typeface="Verdana" panose="020B0604030504040204" pitchFamily="34" charset="0"/>
                <a:cs typeface="Verdana" panose="020B0604030504040204" pitchFamily="34" charset="0"/>
              </a:defRPr>
            </a:lvl3pPr>
            <a:lvl4pPr>
              <a:defRPr>
                <a:latin typeface="Verdana" panose="020B0604030504040204" pitchFamily="34" charset="0"/>
                <a:ea typeface="Verdana" panose="020B0604030504040204" pitchFamily="34" charset="0"/>
                <a:cs typeface="Verdana" panose="020B0604030504040204" pitchFamily="34" charset="0"/>
              </a:defRPr>
            </a:lvl4pPr>
            <a:lvl5pPr>
              <a:defRPr>
                <a:latin typeface="Verdana" panose="020B0604030504040204" pitchFamily="34" charset="0"/>
                <a:ea typeface="Verdana" panose="020B0604030504040204" pitchFamily="34" charset="0"/>
                <a:cs typeface="Verdana" panose="020B0604030504040204" pitchFamily="34" charset="0"/>
              </a:defRPr>
            </a:lvl5pPr>
          </a:lstStyle>
          <a:p>
            <a:pPr lvl="0"/>
            <a:r>
              <a:rPr lang="nl-NL"/>
              <a:t>Tekststijl van het model bewerken</a:t>
            </a:r>
          </a:p>
          <a:p>
            <a:pPr lvl="1"/>
            <a:r>
              <a:rPr lang="nl-NL"/>
              <a:t>Tweede niveau</a:t>
            </a:r>
          </a:p>
        </p:txBody>
      </p:sp>
      <p:sp>
        <p:nvSpPr>
          <p:cNvPr id="6" name="Tijdelijke aanduiding voor dianummer 5"/>
          <p:cNvSpPr>
            <a:spLocks noGrp="1"/>
          </p:cNvSpPr>
          <p:nvPr>
            <p:ph type="sldNum" sz="quarter" idx="12"/>
          </p:nvPr>
        </p:nvSpPr>
        <p:spPr>
          <a:xfrm>
            <a:off x="11564471" y="6356350"/>
            <a:ext cx="560294" cy="365125"/>
          </a:xfrm>
        </p:spPr>
        <p:txBody>
          <a:bodyPr/>
          <a:lstStyle>
            <a:lvl1pPr>
              <a:defRPr sz="1100">
                <a:latin typeface="Verdana" panose="020B0604030504040204" pitchFamily="34" charset="0"/>
                <a:ea typeface="Verdana" panose="020B0604030504040204" pitchFamily="34" charset="0"/>
                <a:cs typeface="Verdana" panose="020B0604030504040204" pitchFamily="34" charset="0"/>
              </a:defRPr>
            </a:lvl1pPr>
          </a:lstStyle>
          <a:p>
            <a:fld id="{A48BBB69-78CC-4007-AD8B-593DE32245CC}" type="slidenum">
              <a:rPr lang="nl-BE" smtClean="0"/>
              <a:pPr/>
              <a:t>‹#›</a:t>
            </a:fld>
            <a:endParaRPr lang="nl-BE"/>
          </a:p>
        </p:txBody>
      </p:sp>
      <p:pic>
        <p:nvPicPr>
          <p:cNvPr id="7" name="Afbeelding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154446" y="109056"/>
            <a:ext cx="1997776" cy="1011532"/>
          </a:xfrm>
          <a:prstGeom prst="rect">
            <a:avLst/>
          </a:prstGeom>
        </p:spPr>
      </p:pic>
      <p:cxnSp>
        <p:nvCxnSpPr>
          <p:cNvPr id="8" name="Rechte verbindingslijn 7"/>
          <p:cNvCxnSpPr/>
          <p:nvPr userDrawn="1"/>
        </p:nvCxnSpPr>
        <p:spPr>
          <a:xfrm flipV="1">
            <a:off x="179295" y="896471"/>
            <a:ext cx="9975151" cy="1"/>
          </a:xfrm>
          <a:prstGeom prst="line">
            <a:avLst/>
          </a:prstGeom>
          <a:ln w="15875">
            <a:solidFill>
              <a:srgbClr val="D02023"/>
            </a:solidFill>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9468877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gelijking">
    <p:spTree>
      <p:nvGrpSpPr>
        <p:cNvPr id="1" name=""/>
        <p:cNvGrpSpPr/>
        <p:nvPr/>
      </p:nvGrpSpPr>
      <p:grpSpPr>
        <a:xfrm>
          <a:off x="0" y="0"/>
          <a:ext cx="0" cy="0"/>
          <a:chOff x="0" y="0"/>
          <a:chExt cx="0" cy="0"/>
        </a:xfrm>
      </p:grpSpPr>
      <p:sp>
        <p:nvSpPr>
          <p:cNvPr id="3" name="Tijdelijke aanduiding voor tekst 2"/>
          <p:cNvSpPr>
            <a:spLocks noGrp="1"/>
          </p:cNvSpPr>
          <p:nvPr>
            <p:ph type="body" idx="1"/>
          </p:nvPr>
        </p:nvSpPr>
        <p:spPr>
          <a:xfrm>
            <a:off x="262739" y="1095236"/>
            <a:ext cx="58095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262739" y="2085835"/>
            <a:ext cx="5809587" cy="432212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5" name="Tijdelijke aanduiding voor tekst 4"/>
          <p:cNvSpPr>
            <a:spLocks noGrp="1"/>
          </p:cNvSpPr>
          <p:nvPr>
            <p:ph type="body" sz="quarter" idx="3"/>
          </p:nvPr>
        </p:nvSpPr>
        <p:spPr>
          <a:xfrm>
            <a:off x="6172200" y="1095236"/>
            <a:ext cx="5769114"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085835"/>
            <a:ext cx="5769114" cy="432212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9" name="Tijdelijke aanduiding voor dianummer 8"/>
          <p:cNvSpPr>
            <a:spLocks noGrp="1"/>
          </p:cNvSpPr>
          <p:nvPr>
            <p:ph type="sldNum" sz="quarter" idx="12"/>
          </p:nvPr>
        </p:nvSpPr>
        <p:spPr/>
        <p:txBody>
          <a:bodyPr/>
          <a:lstStyle/>
          <a:p>
            <a:fld id="{A48BBB69-78CC-4007-AD8B-593DE32245CC}" type="slidenum">
              <a:rPr lang="nl-BE" smtClean="0"/>
              <a:t>‹#›</a:t>
            </a:fld>
            <a:endParaRPr lang="nl-BE"/>
          </a:p>
        </p:txBody>
      </p:sp>
    </p:spTree>
    <p:extLst>
      <p:ext uri="{BB962C8B-B14F-4D97-AF65-F5344CB8AC3E}">
        <p14:creationId xmlns:p14="http://schemas.microsoft.com/office/powerpoint/2010/main" val="27477854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cSld name="1_Titeldia">
    <p:spTree>
      <p:nvGrpSpPr>
        <p:cNvPr id="1" name=""/>
        <p:cNvGrpSpPr/>
        <p:nvPr/>
      </p:nvGrpSpPr>
      <p:grpSpPr>
        <a:xfrm>
          <a:off x="0" y="0"/>
          <a:ext cx="0" cy="0"/>
          <a:chOff x="0" y="0"/>
          <a:chExt cx="0" cy="0"/>
        </a:xfrm>
      </p:grpSpPr>
      <p:sp>
        <p:nvSpPr>
          <p:cNvPr id="46084" name="Rectangle 4"/>
          <p:cNvSpPr>
            <a:spLocks noGrp="1" noChangeArrowheads="1"/>
          </p:cNvSpPr>
          <p:nvPr>
            <p:ph type="subTitle" idx="1"/>
          </p:nvPr>
        </p:nvSpPr>
        <p:spPr>
          <a:xfrm>
            <a:off x="2063751" y="2133600"/>
            <a:ext cx="8331200" cy="2362200"/>
          </a:xfrm>
        </p:spPr>
        <p:txBody>
          <a:bodyPr/>
          <a:lstStyle>
            <a:lvl1pPr marL="0" indent="0" algn="r">
              <a:buFont typeface="Wingdings" pitchFamily="2" charset="2"/>
              <a:buNone/>
              <a:defRPr sz="2600"/>
            </a:lvl1pPr>
          </a:lstStyle>
          <a:p>
            <a:r>
              <a:rPr lang="nl-NL" altLang="en-US"/>
              <a:t>Klik om het opmaakprofiel van de modelondertitel te bewerken</a:t>
            </a:r>
          </a:p>
        </p:txBody>
      </p:sp>
    </p:spTree>
    <p:extLst>
      <p:ext uri="{BB962C8B-B14F-4D97-AF65-F5344CB8AC3E}">
        <p14:creationId xmlns:p14="http://schemas.microsoft.com/office/powerpoint/2010/main" val="31580008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xAndObj">
  <p:cSld name="Titel, tekst en inhoud">
    <p:spTree>
      <p:nvGrpSpPr>
        <p:cNvPr id="1" name=""/>
        <p:cNvGrpSpPr/>
        <p:nvPr/>
      </p:nvGrpSpPr>
      <p:grpSpPr>
        <a:xfrm>
          <a:off x="0" y="0"/>
          <a:ext cx="0" cy="0"/>
          <a:chOff x="0" y="0"/>
          <a:chExt cx="0" cy="0"/>
        </a:xfrm>
      </p:grpSpPr>
      <p:sp>
        <p:nvSpPr>
          <p:cNvPr id="2" name="Titel 1"/>
          <p:cNvSpPr>
            <a:spLocks noGrp="1"/>
          </p:cNvSpPr>
          <p:nvPr>
            <p:ph type="title"/>
          </p:nvPr>
        </p:nvSpPr>
        <p:spPr>
          <a:xfrm>
            <a:off x="239185" y="115889"/>
            <a:ext cx="10274300" cy="720725"/>
          </a:xfrm>
        </p:spPr>
        <p:txBody>
          <a:bodyPr/>
          <a:lstStyle/>
          <a:p>
            <a:r>
              <a:rPr lang="nl-NL"/>
              <a:t>Klik om de stijl te bewerken</a:t>
            </a:r>
            <a:endParaRPr lang="nl-BE"/>
          </a:p>
        </p:txBody>
      </p:sp>
      <p:sp>
        <p:nvSpPr>
          <p:cNvPr id="3" name="Tijdelijke aanduiding voor tekst 2"/>
          <p:cNvSpPr>
            <a:spLocks noGrp="1"/>
          </p:cNvSpPr>
          <p:nvPr>
            <p:ph type="body" sz="half" idx="1"/>
          </p:nvPr>
        </p:nvSpPr>
        <p:spPr>
          <a:xfrm>
            <a:off x="334433" y="1052514"/>
            <a:ext cx="5657851" cy="5616575"/>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inhoud 3"/>
          <p:cNvSpPr>
            <a:spLocks noGrp="1"/>
          </p:cNvSpPr>
          <p:nvPr>
            <p:ph sz="half" idx="2"/>
          </p:nvPr>
        </p:nvSpPr>
        <p:spPr>
          <a:xfrm>
            <a:off x="6195485" y="1052514"/>
            <a:ext cx="5659967" cy="5616575"/>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5" name="Rectangle 51"/>
          <p:cNvSpPr>
            <a:spLocks noGrp="1" noChangeArrowheads="1"/>
          </p:cNvSpPr>
          <p:nvPr>
            <p:ph type="sldNum" sz="quarter" idx="10"/>
          </p:nvPr>
        </p:nvSpPr>
        <p:spPr>
          <a:ln/>
        </p:spPr>
        <p:txBody>
          <a:bodyPr/>
          <a:lstStyle>
            <a:lvl1pPr>
              <a:defRPr/>
            </a:lvl1pPr>
          </a:lstStyle>
          <a:p>
            <a:fld id="{C45FB4BD-0E0B-4FA9-8C5C-02122080A26A}" type="slidenum">
              <a:rPr lang="nl-NL"/>
              <a:pPr/>
              <a:t>‹#›</a:t>
            </a:fld>
            <a:endParaRPr lang="nl-NL"/>
          </a:p>
        </p:txBody>
      </p:sp>
    </p:spTree>
    <p:extLst>
      <p:ext uri="{BB962C8B-B14F-4D97-AF65-F5344CB8AC3E}">
        <p14:creationId xmlns:p14="http://schemas.microsoft.com/office/powerpoint/2010/main" val="40236859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ClipArt">
  <p:cSld name="Titel, tekst en illustratie">
    <p:spTree>
      <p:nvGrpSpPr>
        <p:cNvPr id="1" name=""/>
        <p:cNvGrpSpPr/>
        <p:nvPr/>
      </p:nvGrpSpPr>
      <p:grpSpPr>
        <a:xfrm>
          <a:off x="0" y="0"/>
          <a:ext cx="0" cy="0"/>
          <a:chOff x="0" y="0"/>
          <a:chExt cx="0" cy="0"/>
        </a:xfrm>
      </p:grpSpPr>
      <p:sp>
        <p:nvSpPr>
          <p:cNvPr id="2" name="Titel 1"/>
          <p:cNvSpPr>
            <a:spLocks noGrp="1"/>
          </p:cNvSpPr>
          <p:nvPr>
            <p:ph type="title"/>
          </p:nvPr>
        </p:nvSpPr>
        <p:spPr>
          <a:xfrm>
            <a:off x="239185" y="115889"/>
            <a:ext cx="10274300" cy="720725"/>
          </a:xfrm>
        </p:spPr>
        <p:txBody>
          <a:bodyPr/>
          <a:lstStyle/>
          <a:p>
            <a:r>
              <a:rPr lang="nl-NL"/>
              <a:t>Klik om de stijl te bewerken</a:t>
            </a:r>
            <a:endParaRPr lang="nl-BE"/>
          </a:p>
        </p:txBody>
      </p:sp>
      <p:sp>
        <p:nvSpPr>
          <p:cNvPr id="3" name="Tijdelijke aanduiding voor tekst 2"/>
          <p:cNvSpPr>
            <a:spLocks noGrp="1"/>
          </p:cNvSpPr>
          <p:nvPr>
            <p:ph type="body" sz="half" idx="1"/>
          </p:nvPr>
        </p:nvSpPr>
        <p:spPr>
          <a:xfrm>
            <a:off x="334433" y="1052514"/>
            <a:ext cx="5657851" cy="5616575"/>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illustratie 3"/>
          <p:cNvSpPr>
            <a:spLocks noGrp="1"/>
          </p:cNvSpPr>
          <p:nvPr>
            <p:ph type="clipArt" sz="half" idx="2"/>
          </p:nvPr>
        </p:nvSpPr>
        <p:spPr>
          <a:xfrm>
            <a:off x="6195485" y="1052514"/>
            <a:ext cx="5659967" cy="5616575"/>
          </a:xfrm>
        </p:spPr>
        <p:txBody>
          <a:bodyPr/>
          <a:lstStyle/>
          <a:p>
            <a:pPr lvl="0"/>
            <a:endParaRPr lang="nl-BE" noProof="0"/>
          </a:p>
        </p:txBody>
      </p:sp>
      <p:sp>
        <p:nvSpPr>
          <p:cNvPr id="5" name="Rectangle 51"/>
          <p:cNvSpPr>
            <a:spLocks noGrp="1" noChangeArrowheads="1"/>
          </p:cNvSpPr>
          <p:nvPr>
            <p:ph type="sldNum" sz="quarter" idx="10"/>
          </p:nvPr>
        </p:nvSpPr>
        <p:spPr>
          <a:ln/>
        </p:spPr>
        <p:txBody>
          <a:bodyPr/>
          <a:lstStyle>
            <a:lvl1pPr>
              <a:defRPr/>
            </a:lvl1pPr>
          </a:lstStyle>
          <a:p>
            <a:fld id="{D6A58EED-E485-4EC2-8B4D-8A0552D803DF}" type="slidenum">
              <a:rPr lang="nl-NL"/>
              <a:pPr/>
              <a:t>‹#›</a:t>
            </a:fld>
            <a:endParaRPr lang="nl-NL"/>
          </a:p>
        </p:txBody>
      </p:sp>
    </p:spTree>
    <p:extLst>
      <p:ext uri="{BB962C8B-B14F-4D97-AF65-F5344CB8AC3E}">
        <p14:creationId xmlns:p14="http://schemas.microsoft.com/office/powerpoint/2010/main" val="194083455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ijdelijke aanduiding voor tekst 2"/>
          <p:cNvSpPr>
            <a:spLocks noGrp="1"/>
          </p:cNvSpPr>
          <p:nvPr>
            <p:ph type="body" idx="1"/>
          </p:nvPr>
        </p:nvSpPr>
        <p:spPr>
          <a:xfrm>
            <a:off x="284085" y="1127464"/>
            <a:ext cx="11576482" cy="549527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p:txBody>
      </p:sp>
      <p:sp>
        <p:nvSpPr>
          <p:cNvPr id="6" name="Tijdelijke aanduiding voor dianummer 5"/>
          <p:cNvSpPr>
            <a:spLocks noGrp="1"/>
          </p:cNvSpPr>
          <p:nvPr>
            <p:ph type="sldNum" sz="quarter" idx="4"/>
          </p:nvPr>
        </p:nvSpPr>
        <p:spPr>
          <a:xfrm>
            <a:off x="11505459" y="6407955"/>
            <a:ext cx="5141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8BBB69-78CC-4007-AD8B-593DE32245CC}" type="slidenum">
              <a:rPr lang="nl-BE" smtClean="0"/>
              <a:t>‹#›</a:t>
            </a:fld>
            <a:endParaRPr lang="nl-BE"/>
          </a:p>
        </p:txBody>
      </p:sp>
      <p:pic>
        <p:nvPicPr>
          <p:cNvPr id="5" name="Afbeelding 4"/>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10322580" y="78920"/>
            <a:ext cx="1772808" cy="897624"/>
          </a:xfrm>
          <a:prstGeom prst="rect">
            <a:avLst/>
          </a:prstGeom>
        </p:spPr>
      </p:pic>
      <p:sp>
        <p:nvSpPr>
          <p:cNvPr id="7" name="Titel 1"/>
          <p:cNvSpPr txBox="1">
            <a:spLocks/>
          </p:cNvSpPr>
          <p:nvPr userDrawn="1"/>
        </p:nvSpPr>
        <p:spPr>
          <a:xfrm>
            <a:off x="179295" y="158936"/>
            <a:ext cx="10076330" cy="737535"/>
          </a:xfrm>
          <a:prstGeom prst="rect">
            <a:avLst/>
          </a:prstGeom>
        </p:spPr>
        <p:txBody>
          <a:bodyPr>
            <a:normAutofit/>
          </a:bodyPr>
          <a:lstStyle>
            <a:lvl1pPr algn="l" defTabSz="914400" rtl="0" eaLnBrk="1" latinLnBrk="0" hangingPunct="1">
              <a:lnSpc>
                <a:spcPct val="90000"/>
              </a:lnSpc>
              <a:spcBef>
                <a:spcPct val="0"/>
              </a:spcBef>
              <a:buNone/>
              <a:defRPr sz="3600" kern="1200">
                <a:solidFill>
                  <a:srgbClr val="006EBA"/>
                </a:solidFill>
                <a:latin typeface="Verdana" panose="020B0604030504040204" pitchFamily="34" charset="0"/>
                <a:ea typeface="Verdana" panose="020B0604030504040204" pitchFamily="34" charset="0"/>
                <a:cs typeface="Verdana" panose="020B0604030504040204" pitchFamily="34" charset="0"/>
              </a:defRPr>
            </a:lvl1pPr>
          </a:lstStyle>
          <a:p>
            <a:endParaRPr lang="nl-BE"/>
          </a:p>
        </p:txBody>
      </p:sp>
      <p:cxnSp>
        <p:nvCxnSpPr>
          <p:cNvPr id="8" name="Rechte verbindingslijn 7"/>
          <p:cNvCxnSpPr/>
          <p:nvPr userDrawn="1"/>
        </p:nvCxnSpPr>
        <p:spPr>
          <a:xfrm flipV="1">
            <a:off x="179295" y="896471"/>
            <a:ext cx="9975151" cy="1"/>
          </a:xfrm>
          <a:prstGeom prst="line">
            <a:avLst/>
          </a:prstGeom>
          <a:ln w="15875">
            <a:solidFill>
              <a:srgbClr val="D02023"/>
            </a:solidFill>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798038289"/>
      </p:ext>
    </p:extLst>
  </p:cSld>
  <p:clrMap bg1="lt1" tx1="dk1" bg2="lt2" tx2="dk2" accent1="accent1" accent2="accent2" accent3="accent3" accent4="accent4" accent5="accent5" accent6="accent6" hlink="hlink" folHlink="folHlink"/>
  <p:sldLayoutIdLst>
    <p:sldLayoutId id="2147483650" r:id="rId1"/>
    <p:sldLayoutId id="2147483653" r:id="rId2"/>
    <p:sldLayoutId id="2147483660" r:id="rId3"/>
    <p:sldLayoutId id="2147483661" r:id="rId4"/>
    <p:sldLayoutId id="2147483662" r:id="rId5"/>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Clr>
          <a:srgbClr val="D02023"/>
        </a:buClr>
        <a:buSzPct val="120000"/>
        <a:buFont typeface="Arial" panose="020B0604020202020204" pitchFamily="34" charset="0"/>
        <a:buChar char="•"/>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541338" indent="-274638" algn="l" defTabSz="914400" rtl="0" eaLnBrk="1" latinLnBrk="0" hangingPunct="1">
        <a:lnSpc>
          <a:spcPct val="90000"/>
        </a:lnSpc>
        <a:spcBef>
          <a:spcPts val="500"/>
        </a:spcBef>
        <a:buClr>
          <a:srgbClr val="006EBA"/>
        </a:buClr>
        <a:buSzPct val="120000"/>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14.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slide" Target="slide19.xml"/><Relationship Id="rId7" Type="http://schemas.openxmlformats.org/officeDocument/2006/relationships/image" Target="../media/image4.png"/><Relationship Id="rId2" Type="http://schemas.openxmlformats.org/officeDocument/2006/relationships/slide" Target="slide18.xml"/><Relationship Id="rId1" Type="http://schemas.openxmlformats.org/officeDocument/2006/relationships/slideLayout" Target="../slideLayouts/slideLayout1.xml"/><Relationship Id="rId6" Type="http://schemas.openxmlformats.org/officeDocument/2006/relationships/slide" Target="slide22.xml"/><Relationship Id="rId5" Type="http://schemas.openxmlformats.org/officeDocument/2006/relationships/slide" Target="slide21.xml"/><Relationship Id="rId4" Type="http://schemas.openxmlformats.org/officeDocument/2006/relationships/slide" Target="slide2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slide" Target="slide50.xml"/><Relationship Id="rId3" Type="http://schemas.openxmlformats.org/officeDocument/2006/relationships/slide" Target="slide13.xml"/><Relationship Id="rId7" Type="http://schemas.openxmlformats.org/officeDocument/2006/relationships/slide" Target="slide44.xml"/><Relationship Id="rId2" Type="http://schemas.openxmlformats.org/officeDocument/2006/relationships/slide" Target="slide5.xml"/><Relationship Id="rId1" Type="http://schemas.openxmlformats.org/officeDocument/2006/relationships/slideLayout" Target="../slideLayouts/slideLayout1.xml"/><Relationship Id="rId6" Type="http://schemas.openxmlformats.org/officeDocument/2006/relationships/slide" Target="slide37.xml"/><Relationship Id="rId5" Type="http://schemas.openxmlformats.org/officeDocument/2006/relationships/slide" Target="slide30.xml"/><Relationship Id="rId4" Type="http://schemas.openxmlformats.org/officeDocument/2006/relationships/slide" Target="slide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 Target="slide47.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34.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3.png"/><Relationship Id="rId7"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41.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22.png"/><Relationship Id="rId2" Type="http://schemas.openxmlformats.org/officeDocument/2006/relationships/image" Target="../media/image18.png"/><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5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slide" Target="slide30.xml"/><Relationship Id="rId2" Type="http://schemas.openxmlformats.org/officeDocument/2006/relationships/slide" Target="slide8.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slide" Target="slide39.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Rectangle 9"/>
          <p:cNvSpPr>
            <a:spLocks noChangeArrowheads="1"/>
          </p:cNvSpPr>
          <p:nvPr/>
        </p:nvSpPr>
        <p:spPr bwMode="auto">
          <a:xfrm>
            <a:off x="216000" y="2636838"/>
            <a:ext cx="11976000" cy="1439862"/>
          </a:xfrm>
          <a:prstGeom prst="rect">
            <a:avLst/>
          </a:prstGeom>
          <a:noFill/>
          <a:ln w="9525">
            <a:noFill/>
            <a:miter lim="800000"/>
            <a:headEnd/>
            <a:tailEnd/>
          </a:ln>
        </p:spPr>
        <p:txBody>
          <a:bodyPr wrap="none" anchor="ctr"/>
          <a:lstStyle/>
          <a:p>
            <a:pPr algn="ctr"/>
            <a:r>
              <a:rPr lang="nl-BE" sz="6600" dirty="0" err="1">
                <a:solidFill>
                  <a:srgbClr val="D02023"/>
                </a:solidFill>
                <a:latin typeface="Verdana" panose="020B0604030504040204" pitchFamily="34" charset="0"/>
                <a:ea typeface="Verdana" panose="020B0604030504040204" pitchFamily="34" charset="0"/>
                <a:cs typeface="Verdana" panose="020B0604030504040204" pitchFamily="34" charset="0"/>
              </a:rPr>
              <a:t>Inheritance</a:t>
            </a:r>
            <a:endParaRPr lang="nl-NL" sz="6600" dirty="0">
              <a:solidFill>
                <a:srgbClr val="D02023"/>
              </a:solidFill>
              <a:latin typeface="Verdana" panose="020B0604030504040204" pitchFamily="34" charset="0"/>
              <a:ea typeface="Verdana" panose="020B0604030504040204" pitchFamily="34" charset="0"/>
              <a:cs typeface="Verdana" panose="020B0604030504040204" pitchFamily="34" charset="0"/>
            </a:endParaRPr>
          </a:p>
        </p:txBody>
      </p:sp>
      <p:pic>
        <p:nvPicPr>
          <p:cNvPr id="5" name="Afbeelding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2793" y="4187613"/>
            <a:ext cx="1569229" cy="2353843"/>
          </a:xfrm>
          <a:prstGeom prst="rect">
            <a:avLst/>
          </a:prstGeom>
        </p:spPr>
      </p:pic>
      <p:sp>
        <p:nvSpPr>
          <p:cNvPr id="6" name="Rechthoek 5"/>
          <p:cNvSpPr/>
          <p:nvPr/>
        </p:nvSpPr>
        <p:spPr>
          <a:xfrm flipH="1">
            <a:off x="0" y="-3175"/>
            <a:ext cx="108000" cy="6858000"/>
          </a:xfrm>
          <a:prstGeom prst="rect">
            <a:avLst/>
          </a:prstGeom>
          <a:solidFill>
            <a:srgbClr val="0074BD"/>
          </a:solidFill>
          <a:ln>
            <a:solidFill>
              <a:srgbClr val="0074BD"/>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a:p>
        </p:txBody>
      </p:sp>
      <p:sp>
        <p:nvSpPr>
          <p:cNvPr id="11" name="Rechthoek 10"/>
          <p:cNvSpPr/>
          <p:nvPr/>
        </p:nvSpPr>
        <p:spPr>
          <a:xfrm flipH="1">
            <a:off x="108000" y="-3175"/>
            <a:ext cx="108000" cy="6858000"/>
          </a:xfrm>
          <a:prstGeom prst="rect">
            <a:avLst/>
          </a:prstGeom>
          <a:solidFill>
            <a:srgbClr val="EC2427"/>
          </a:solidFill>
          <a:ln>
            <a:solidFill>
              <a:srgbClr val="EC242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a:p>
        </p:txBody>
      </p:sp>
      <p:pic>
        <p:nvPicPr>
          <p:cNvPr id="3" name="Afbeelding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671179" y="243840"/>
            <a:ext cx="3401187" cy="1722120"/>
          </a:xfrm>
          <a:prstGeom prst="rect">
            <a:avLst/>
          </a:prstGeom>
        </p:spPr>
      </p:pic>
    </p:spTree>
    <p:extLst>
      <p:ext uri="{BB962C8B-B14F-4D97-AF65-F5344CB8AC3E}">
        <p14:creationId xmlns:p14="http://schemas.microsoft.com/office/powerpoint/2010/main" val="5447274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GB" sz="2800" dirty="0"/>
              <a:t>Change Customer.java for SINGLE_TABLE implementation
</a:t>
            </a:r>
            <a:endParaRPr lang="nl-BE" sz="2800" dirty="0"/>
          </a:p>
        </p:txBody>
      </p:sp>
      <p:sp>
        <p:nvSpPr>
          <p:cNvPr id="3" name="Tijdelijke aanduiding voor inhoud 2"/>
          <p:cNvSpPr>
            <a:spLocks noGrp="1"/>
          </p:cNvSpPr>
          <p:nvPr>
            <p:ph idx="1"/>
          </p:nvPr>
        </p:nvSpPr>
        <p:spPr/>
        <p:txBody>
          <a:bodyPr>
            <a:normAutofit/>
          </a:bodyPr>
          <a:lstStyle/>
          <a:p>
            <a:pPr marL="0" indent="0">
              <a:buNone/>
            </a:pPr>
            <a:r>
              <a:rPr lang="nl-BE" sz="2000" dirty="0"/>
              <a:t>@Entity</a:t>
            </a:r>
          </a:p>
          <a:p>
            <a:pPr marL="0" indent="0">
              <a:buNone/>
            </a:pPr>
            <a:r>
              <a:rPr lang="nl-BE" sz="2000" dirty="0"/>
              <a:t>public class Customer </a:t>
            </a:r>
            <a:r>
              <a:rPr lang="nl-BE" sz="2000" dirty="0" err="1">
                <a:solidFill>
                  <a:srgbClr val="187C26"/>
                </a:solidFill>
              </a:rPr>
              <a:t>extends</a:t>
            </a:r>
            <a:r>
              <a:rPr lang="nl-BE" sz="2000" dirty="0">
                <a:solidFill>
                  <a:srgbClr val="187C26"/>
                </a:solidFill>
              </a:rPr>
              <a:t> Person</a:t>
            </a:r>
            <a:r>
              <a:rPr lang="nl-BE" sz="2000" dirty="0"/>
              <a:t> {</a:t>
            </a:r>
          </a:p>
          <a:p>
            <a:pPr marL="0" indent="0">
              <a:buNone/>
            </a:pPr>
            <a:r>
              <a:rPr lang="nl-BE" sz="2000" dirty="0"/>
              <a:t>  private double discount;</a:t>
            </a:r>
          </a:p>
          <a:p>
            <a:pPr marL="0" indent="0">
              <a:buNone/>
            </a:pPr>
            <a:r>
              <a:rPr lang="nl-BE" sz="2000" dirty="0"/>
              <a:t>  public Customer () {</a:t>
            </a:r>
          </a:p>
          <a:p>
            <a:pPr marL="0" indent="0">
              <a:buNone/>
            </a:pPr>
            <a:r>
              <a:rPr lang="nl-BE" sz="2000" dirty="0"/>
              <a:t>  }</a:t>
            </a:r>
          </a:p>
          <a:p>
            <a:pPr marL="0" indent="0">
              <a:buNone/>
            </a:pPr>
            <a:r>
              <a:rPr lang="nl-BE" sz="2000" dirty="0"/>
              <a:t>  public double </a:t>
            </a:r>
            <a:r>
              <a:rPr lang="nl-BE" sz="2000" dirty="0" err="1"/>
              <a:t>getDiscount</a:t>
            </a:r>
            <a:r>
              <a:rPr lang="nl-BE" sz="2000" dirty="0"/>
              <a:t> () {</a:t>
            </a:r>
          </a:p>
          <a:p>
            <a:pPr marL="0" indent="0">
              <a:buNone/>
            </a:pPr>
            <a:r>
              <a:rPr lang="nl-BE" sz="2000" dirty="0"/>
              <a:t>    return discount;</a:t>
            </a:r>
          </a:p>
          <a:p>
            <a:pPr marL="0" indent="0">
              <a:buNone/>
            </a:pPr>
            <a:r>
              <a:rPr lang="nl-BE" sz="2000" dirty="0"/>
              <a:t>  }</a:t>
            </a:r>
          </a:p>
          <a:p>
            <a:pPr marL="0" indent="0">
              <a:buNone/>
            </a:pPr>
            <a:r>
              <a:rPr lang="nl-BE" sz="2000" dirty="0"/>
              <a:t>  public </a:t>
            </a:r>
            <a:r>
              <a:rPr lang="nl-BE" sz="2000" dirty="0" err="1"/>
              <a:t>void</a:t>
            </a:r>
            <a:r>
              <a:rPr lang="nl-BE" sz="2000" dirty="0"/>
              <a:t> </a:t>
            </a:r>
            <a:r>
              <a:rPr lang="nl-BE" sz="2000" dirty="0" err="1"/>
              <a:t>setDiscount</a:t>
            </a:r>
            <a:r>
              <a:rPr lang="nl-BE" sz="2000" dirty="0"/>
              <a:t> (double discount) {</a:t>
            </a:r>
          </a:p>
          <a:p>
            <a:pPr marL="0" indent="0">
              <a:buNone/>
            </a:pPr>
            <a:r>
              <a:rPr lang="nl-BE" sz="2000" dirty="0"/>
              <a:t>    </a:t>
            </a:r>
            <a:r>
              <a:rPr lang="nl-BE" sz="2000" dirty="0" err="1"/>
              <a:t>this</a:t>
            </a:r>
            <a:r>
              <a:rPr lang="nl-BE" sz="2000" dirty="0"/>
              <a:t>. discount = discount;</a:t>
            </a:r>
          </a:p>
          <a:p>
            <a:pPr marL="0" indent="0">
              <a:buNone/>
            </a:pPr>
            <a:r>
              <a:rPr lang="nl-BE" sz="2000" dirty="0"/>
              <a:t>  } </a:t>
            </a:r>
          </a:p>
          <a:p>
            <a:pPr marL="0" indent="0">
              <a:buNone/>
            </a:pPr>
            <a:r>
              <a:rPr lang="nl-BE" sz="2000" dirty="0"/>
              <a:t>} </a:t>
            </a:r>
            <a:r>
              <a:rPr lang="nl-BE" sz="2000" b="1" dirty="0">
                <a:solidFill>
                  <a:srgbClr val="FF0000"/>
                </a:solidFill>
              </a:rPr>
              <a:t>//</a:t>
            </a:r>
            <a:r>
              <a:rPr lang="en-GB" sz="2000" b="1" dirty="0">
                <a:solidFill>
                  <a:srgbClr val="FF0000"/>
                </a:solidFill>
              </a:rPr>
              <a:t>no attribute Id in this Entity because this is inherited from Person</a:t>
            </a:r>
            <a:endParaRPr lang="nl-BE" sz="2000" b="1" dirty="0">
              <a:solidFill>
                <a:srgbClr val="FF0000"/>
              </a:solidFill>
            </a:endParaRPr>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10</a:t>
            </a:fld>
            <a:endParaRPr lang="nl-NL"/>
          </a:p>
        </p:txBody>
      </p:sp>
      <p:pic>
        <p:nvPicPr>
          <p:cNvPr id="7" name="Picture 6">
            <a:extLst>
              <a:ext uri="{FF2B5EF4-FFF2-40B4-BE49-F238E27FC236}">
                <a16:creationId xmlns:a16="http://schemas.microsoft.com/office/drawing/2014/main" id="{54FBBB91-BEEB-4B5B-9494-CDCABBB5D171}"/>
              </a:ext>
            </a:extLst>
          </p:cNvPr>
          <p:cNvPicPr>
            <a:picLocks noChangeAspect="1"/>
          </p:cNvPicPr>
          <p:nvPr/>
        </p:nvPicPr>
        <p:blipFill>
          <a:blip r:embed="rId3"/>
          <a:stretch>
            <a:fillRect/>
          </a:stretch>
        </p:blipFill>
        <p:spPr>
          <a:xfrm>
            <a:off x="8557987" y="1743826"/>
            <a:ext cx="3010748" cy="2205275"/>
          </a:xfrm>
          <a:prstGeom prst="rect">
            <a:avLst/>
          </a:prstGeom>
        </p:spPr>
      </p:pic>
      <p:sp>
        <p:nvSpPr>
          <p:cNvPr id="6" name="Ovaal 5">
            <a:extLst>
              <a:ext uri="{FF2B5EF4-FFF2-40B4-BE49-F238E27FC236}">
                <a16:creationId xmlns:a16="http://schemas.microsoft.com/office/drawing/2014/main" id="{CA8AC3C4-2298-4D47-89CE-B33A21B7DF14}"/>
              </a:ext>
            </a:extLst>
          </p:cNvPr>
          <p:cNvSpPr/>
          <p:nvPr/>
        </p:nvSpPr>
        <p:spPr>
          <a:xfrm>
            <a:off x="8301355" y="2226955"/>
            <a:ext cx="1615440" cy="90587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37157385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19213" y="56831"/>
            <a:ext cx="9737168" cy="720725"/>
          </a:xfrm>
        </p:spPr>
        <p:txBody>
          <a:bodyPr>
            <a:normAutofit fontScale="90000"/>
          </a:bodyPr>
          <a:lstStyle/>
          <a:p>
            <a:r>
              <a:rPr lang="en-GB" sz="2800" dirty="0"/>
              <a:t>Change Employee.java for SINGLE_TABLE implementation
</a:t>
            </a:r>
            <a:endParaRPr lang="nl-BE" sz="2800" dirty="0"/>
          </a:p>
        </p:txBody>
      </p:sp>
      <p:sp>
        <p:nvSpPr>
          <p:cNvPr id="3" name="Tijdelijke aanduiding voor inhoud 2"/>
          <p:cNvSpPr>
            <a:spLocks noGrp="1"/>
          </p:cNvSpPr>
          <p:nvPr>
            <p:ph idx="1"/>
          </p:nvPr>
        </p:nvSpPr>
        <p:spPr>
          <a:xfrm>
            <a:off x="119213" y="1063945"/>
            <a:ext cx="11818966" cy="5616575"/>
          </a:xfrm>
        </p:spPr>
        <p:txBody>
          <a:bodyPr>
            <a:normAutofit/>
          </a:bodyPr>
          <a:lstStyle/>
          <a:p>
            <a:pPr marL="0" indent="0">
              <a:buNone/>
            </a:pPr>
            <a:r>
              <a:rPr lang="nl-BE" sz="2000" dirty="0"/>
              <a:t>@</a:t>
            </a:r>
            <a:r>
              <a:rPr lang="nl-BE" sz="2000" dirty="0" err="1"/>
              <a:t>Entity</a:t>
            </a:r>
            <a:endParaRPr lang="nl-BE" sz="2000" dirty="0"/>
          </a:p>
          <a:p>
            <a:pPr marL="0" indent="0">
              <a:buNone/>
            </a:pPr>
            <a:r>
              <a:rPr lang="nl-BE" sz="2000" dirty="0"/>
              <a:t>public class Employee </a:t>
            </a:r>
            <a:r>
              <a:rPr lang="nl-BE" sz="2000" dirty="0" err="1">
                <a:solidFill>
                  <a:srgbClr val="187C26"/>
                </a:solidFill>
              </a:rPr>
              <a:t>extends</a:t>
            </a:r>
            <a:r>
              <a:rPr lang="nl-BE" sz="2000" dirty="0">
                <a:solidFill>
                  <a:srgbClr val="187C26"/>
                </a:solidFill>
              </a:rPr>
              <a:t> Person </a:t>
            </a:r>
            <a:r>
              <a:rPr lang="nl-BE" sz="2000" dirty="0"/>
              <a:t>{</a:t>
            </a:r>
          </a:p>
          <a:p>
            <a:pPr marL="0" indent="0">
              <a:buNone/>
            </a:pPr>
            <a:r>
              <a:rPr lang="nl-BE" sz="2000" dirty="0"/>
              <a:t>  private double </a:t>
            </a:r>
            <a:r>
              <a:rPr lang="nl-BE" sz="2000" dirty="0" err="1"/>
              <a:t>salary</a:t>
            </a:r>
            <a:r>
              <a:rPr lang="nl-BE" sz="2000" dirty="0"/>
              <a:t>;</a:t>
            </a:r>
          </a:p>
          <a:p>
            <a:pPr marL="0" indent="0">
              <a:buNone/>
            </a:pPr>
            <a:r>
              <a:rPr lang="nl-BE" sz="2000" dirty="0"/>
              <a:t>  public Employee () {</a:t>
            </a:r>
          </a:p>
          <a:p>
            <a:pPr marL="0" indent="0">
              <a:buNone/>
            </a:pPr>
            <a:r>
              <a:rPr lang="nl-BE" sz="2000" dirty="0"/>
              <a:t>  }</a:t>
            </a:r>
          </a:p>
          <a:p>
            <a:pPr marL="0" indent="0">
              <a:buNone/>
            </a:pPr>
            <a:r>
              <a:rPr lang="nl-BE" sz="2000" dirty="0"/>
              <a:t>  public double </a:t>
            </a:r>
            <a:r>
              <a:rPr lang="nl-BE" sz="2000" dirty="0" err="1"/>
              <a:t>getSalary</a:t>
            </a:r>
            <a:r>
              <a:rPr lang="nl-BE" sz="2000" dirty="0"/>
              <a:t>() {</a:t>
            </a:r>
          </a:p>
          <a:p>
            <a:pPr marL="0" indent="0">
              <a:buNone/>
            </a:pPr>
            <a:r>
              <a:rPr lang="nl-BE" sz="2000" dirty="0"/>
              <a:t>    return </a:t>
            </a:r>
            <a:r>
              <a:rPr lang="nl-BE" sz="2000" dirty="0" err="1"/>
              <a:t>salary</a:t>
            </a:r>
            <a:r>
              <a:rPr lang="nl-BE" sz="2000" dirty="0"/>
              <a:t>;</a:t>
            </a:r>
          </a:p>
          <a:p>
            <a:pPr marL="0" indent="0">
              <a:buNone/>
            </a:pPr>
            <a:r>
              <a:rPr lang="nl-BE" sz="2000" dirty="0"/>
              <a:t>  }</a:t>
            </a:r>
          </a:p>
          <a:p>
            <a:pPr marL="0" indent="0">
              <a:buNone/>
            </a:pPr>
            <a:r>
              <a:rPr lang="nl-BE" sz="2000" dirty="0"/>
              <a:t>  public </a:t>
            </a:r>
            <a:r>
              <a:rPr lang="nl-BE" sz="2000" dirty="0" err="1"/>
              <a:t>void</a:t>
            </a:r>
            <a:r>
              <a:rPr lang="nl-BE" sz="2000" dirty="0"/>
              <a:t> </a:t>
            </a:r>
            <a:r>
              <a:rPr lang="nl-BE" sz="2000" dirty="0" err="1"/>
              <a:t>setSalary</a:t>
            </a:r>
            <a:r>
              <a:rPr lang="nl-BE" sz="2000" dirty="0"/>
              <a:t>(double </a:t>
            </a:r>
            <a:r>
              <a:rPr lang="nl-BE" sz="2000" dirty="0" err="1"/>
              <a:t>salary</a:t>
            </a:r>
            <a:r>
              <a:rPr lang="nl-BE" sz="2000" dirty="0"/>
              <a:t>) {</a:t>
            </a:r>
          </a:p>
          <a:p>
            <a:pPr marL="0" indent="0">
              <a:buNone/>
            </a:pPr>
            <a:r>
              <a:rPr lang="nl-BE" sz="2000" dirty="0"/>
              <a:t>    </a:t>
            </a:r>
            <a:r>
              <a:rPr lang="nl-BE" sz="2000" dirty="0" err="1"/>
              <a:t>this</a:t>
            </a:r>
            <a:r>
              <a:rPr lang="nl-BE" sz="2000" dirty="0"/>
              <a:t>. </a:t>
            </a:r>
            <a:r>
              <a:rPr lang="nl-BE" sz="2000" dirty="0" err="1"/>
              <a:t>salary</a:t>
            </a:r>
            <a:r>
              <a:rPr lang="nl-BE" sz="2000" dirty="0"/>
              <a:t> = </a:t>
            </a:r>
            <a:r>
              <a:rPr lang="nl-BE" sz="2000" dirty="0" err="1"/>
              <a:t>salary</a:t>
            </a:r>
            <a:r>
              <a:rPr lang="nl-BE" sz="2000" dirty="0"/>
              <a:t>;</a:t>
            </a:r>
          </a:p>
          <a:p>
            <a:pPr marL="0" indent="0">
              <a:buNone/>
            </a:pPr>
            <a:r>
              <a:rPr lang="nl-BE" sz="2000" dirty="0"/>
              <a:t>  }</a:t>
            </a:r>
          </a:p>
          <a:p>
            <a:pPr marL="0" indent="0">
              <a:buNone/>
            </a:pPr>
            <a:r>
              <a:rPr lang="nl-BE" sz="2000" dirty="0"/>
              <a:t>}</a:t>
            </a:r>
            <a:r>
              <a:rPr lang="nl-BE" sz="2000" b="1" dirty="0">
                <a:solidFill>
                  <a:srgbClr val="FF0000"/>
                </a:solidFill>
              </a:rPr>
              <a:t>//</a:t>
            </a:r>
            <a:r>
              <a:rPr lang="en-GB" sz="2000" b="1" dirty="0">
                <a:solidFill>
                  <a:srgbClr val="FF0000"/>
                </a:solidFill>
              </a:rPr>
              <a:t>no attribute Id in this Entity because this is inherited from Person</a:t>
            </a:r>
            <a:endParaRPr lang="nl-BE" sz="2000" b="1" dirty="0">
              <a:solidFill>
                <a:srgbClr val="FF0000"/>
              </a:solidFill>
            </a:endParaRPr>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11</a:t>
            </a:fld>
            <a:endParaRPr lang="nl-NL"/>
          </a:p>
        </p:txBody>
      </p:sp>
      <p:pic>
        <p:nvPicPr>
          <p:cNvPr id="7" name="Picture 6">
            <a:extLst>
              <a:ext uri="{FF2B5EF4-FFF2-40B4-BE49-F238E27FC236}">
                <a16:creationId xmlns:a16="http://schemas.microsoft.com/office/drawing/2014/main" id="{D3D85312-C453-4C40-AAC2-0A3DF313F4E5}"/>
              </a:ext>
            </a:extLst>
          </p:cNvPr>
          <p:cNvPicPr>
            <a:picLocks noChangeAspect="1"/>
          </p:cNvPicPr>
          <p:nvPr/>
        </p:nvPicPr>
        <p:blipFill>
          <a:blip r:embed="rId2"/>
          <a:stretch>
            <a:fillRect/>
          </a:stretch>
        </p:blipFill>
        <p:spPr>
          <a:xfrm>
            <a:off x="8627532" y="1799867"/>
            <a:ext cx="3010748" cy="2205275"/>
          </a:xfrm>
          <a:prstGeom prst="rect">
            <a:avLst/>
          </a:prstGeom>
        </p:spPr>
      </p:pic>
      <p:sp>
        <p:nvSpPr>
          <p:cNvPr id="6" name="Ovaal 5">
            <a:extLst>
              <a:ext uri="{FF2B5EF4-FFF2-40B4-BE49-F238E27FC236}">
                <a16:creationId xmlns:a16="http://schemas.microsoft.com/office/drawing/2014/main" id="{471874C6-9011-44A8-BD21-3B6B05522007}"/>
              </a:ext>
            </a:extLst>
          </p:cNvPr>
          <p:cNvSpPr/>
          <p:nvPr/>
        </p:nvSpPr>
        <p:spPr>
          <a:xfrm>
            <a:off x="10525760" y="2303411"/>
            <a:ext cx="1178560" cy="90587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38033286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GB" sz="2800" dirty="0"/>
              <a:t>Change Executive .java for SINGLE_TABLE implementation
</a:t>
            </a:r>
            <a:endParaRPr lang="nl-BE" sz="2800" dirty="0"/>
          </a:p>
        </p:txBody>
      </p:sp>
      <p:sp>
        <p:nvSpPr>
          <p:cNvPr id="3" name="Tijdelijke aanduiding voor inhoud 2"/>
          <p:cNvSpPr>
            <a:spLocks noGrp="1"/>
          </p:cNvSpPr>
          <p:nvPr>
            <p:ph idx="1"/>
          </p:nvPr>
        </p:nvSpPr>
        <p:spPr/>
        <p:txBody>
          <a:bodyPr>
            <a:normAutofit lnSpcReduction="10000"/>
          </a:bodyPr>
          <a:lstStyle/>
          <a:p>
            <a:pPr marL="0" indent="0">
              <a:buNone/>
            </a:pPr>
            <a:r>
              <a:rPr lang="en-US" sz="2000" dirty="0"/>
              <a:t>@Entity</a:t>
            </a:r>
          </a:p>
          <a:p>
            <a:pPr marL="0" indent="0">
              <a:buNone/>
            </a:pPr>
            <a:r>
              <a:rPr lang="en-US" sz="2000" dirty="0"/>
              <a:t>public class Executive </a:t>
            </a:r>
            <a:r>
              <a:rPr lang="en-US" sz="2000" dirty="0">
                <a:solidFill>
                  <a:srgbClr val="187C26"/>
                </a:solidFill>
              </a:rPr>
              <a:t>extends Employee </a:t>
            </a:r>
            <a:r>
              <a:rPr lang="en-US" sz="2000" dirty="0"/>
              <a:t>{  </a:t>
            </a:r>
          </a:p>
          <a:p>
            <a:pPr marL="0" indent="0">
              <a:buNone/>
            </a:pPr>
            <a:r>
              <a:rPr lang="en-US" sz="2000" dirty="0"/>
              <a:t>  private double bonus;</a:t>
            </a:r>
          </a:p>
          <a:p>
            <a:pPr marL="0" indent="0">
              <a:buNone/>
            </a:pPr>
            <a:r>
              <a:rPr lang="en-US" sz="2000" dirty="0"/>
              <a:t>  public Executive () {</a:t>
            </a:r>
          </a:p>
          <a:p>
            <a:pPr marL="0" indent="0">
              <a:buNone/>
            </a:pPr>
            <a:endParaRPr lang="en-US" sz="2000" dirty="0"/>
          </a:p>
          <a:p>
            <a:pPr marL="0" indent="0">
              <a:buNone/>
            </a:pPr>
            <a:r>
              <a:rPr lang="en-US" sz="2000" dirty="0"/>
              <a:t>  }</a:t>
            </a:r>
          </a:p>
          <a:p>
            <a:pPr marL="0" indent="0">
              <a:buNone/>
            </a:pPr>
            <a:r>
              <a:rPr lang="en-US" sz="2000" dirty="0"/>
              <a:t>  public double </a:t>
            </a:r>
            <a:r>
              <a:rPr lang="en-US" sz="2000" dirty="0" err="1"/>
              <a:t>getBonus</a:t>
            </a:r>
            <a:r>
              <a:rPr lang="en-US" sz="2000" dirty="0"/>
              <a:t>() {</a:t>
            </a:r>
          </a:p>
          <a:p>
            <a:pPr marL="0" indent="0">
              <a:buNone/>
            </a:pPr>
            <a:r>
              <a:rPr lang="en-US" sz="2000" dirty="0"/>
              <a:t>    return bonus;</a:t>
            </a:r>
          </a:p>
          <a:p>
            <a:pPr marL="0" indent="0">
              <a:buNone/>
            </a:pPr>
            <a:r>
              <a:rPr lang="en-US" sz="2000" dirty="0"/>
              <a:t>  }</a:t>
            </a:r>
          </a:p>
          <a:p>
            <a:pPr marL="0" indent="0">
              <a:buNone/>
            </a:pPr>
            <a:r>
              <a:rPr lang="en-US" sz="2000" dirty="0"/>
              <a:t>  public void </a:t>
            </a:r>
            <a:r>
              <a:rPr lang="en-US" sz="2000" dirty="0" err="1"/>
              <a:t>setBonus</a:t>
            </a:r>
            <a:r>
              <a:rPr lang="en-US" sz="2000" dirty="0"/>
              <a:t>(double bonus) {</a:t>
            </a:r>
          </a:p>
          <a:p>
            <a:pPr marL="0" indent="0">
              <a:buNone/>
            </a:pPr>
            <a:r>
              <a:rPr lang="en-US" sz="2000" dirty="0"/>
              <a:t>    </a:t>
            </a:r>
            <a:r>
              <a:rPr lang="en-US" sz="2000" dirty="0" err="1"/>
              <a:t>this.bonus</a:t>
            </a:r>
            <a:r>
              <a:rPr lang="en-US" sz="2000" dirty="0"/>
              <a:t> = bonus;</a:t>
            </a:r>
          </a:p>
          <a:p>
            <a:pPr marL="0" indent="0">
              <a:buNone/>
            </a:pPr>
            <a:r>
              <a:rPr lang="en-US" sz="2000" dirty="0"/>
              <a:t>  } </a:t>
            </a:r>
          </a:p>
          <a:p>
            <a:pPr marL="0" indent="0">
              <a:buNone/>
            </a:pPr>
            <a:r>
              <a:rPr lang="en-US" sz="2000" dirty="0"/>
              <a:t>} </a:t>
            </a:r>
            <a:r>
              <a:rPr lang="nl-BE" sz="2000" b="1" dirty="0">
                <a:solidFill>
                  <a:srgbClr val="FF0000"/>
                </a:solidFill>
              </a:rPr>
              <a:t>//</a:t>
            </a:r>
            <a:r>
              <a:rPr lang="en-GB" sz="2000" b="1" dirty="0">
                <a:solidFill>
                  <a:srgbClr val="FF0000"/>
                </a:solidFill>
              </a:rPr>
              <a:t>no attribute Id in this Entity because this is inherited from Person</a:t>
            </a:r>
            <a:endParaRPr lang="nl-BE" sz="2000" b="1"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12</a:t>
            </a:fld>
            <a:endParaRPr lang="nl-NL"/>
          </a:p>
        </p:txBody>
      </p:sp>
      <p:pic>
        <p:nvPicPr>
          <p:cNvPr id="7" name="Picture 6">
            <a:extLst>
              <a:ext uri="{FF2B5EF4-FFF2-40B4-BE49-F238E27FC236}">
                <a16:creationId xmlns:a16="http://schemas.microsoft.com/office/drawing/2014/main" id="{0E472C5E-2D53-4030-90CF-F7F3839FBA6B}"/>
              </a:ext>
            </a:extLst>
          </p:cNvPr>
          <p:cNvPicPr>
            <a:picLocks noChangeAspect="1"/>
          </p:cNvPicPr>
          <p:nvPr/>
        </p:nvPicPr>
        <p:blipFill>
          <a:blip r:embed="rId2"/>
          <a:stretch>
            <a:fillRect/>
          </a:stretch>
        </p:blipFill>
        <p:spPr>
          <a:xfrm>
            <a:off x="8856842" y="1510595"/>
            <a:ext cx="3010748" cy="2205275"/>
          </a:xfrm>
          <a:prstGeom prst="rect">
            <a:avLst/>
          </a:prstGeom>
        </p:spPr>
      </p:pic>
      <p:sp>
        <p:nvSpPr>
          <p:cNvPr id="6" name="Ovaal 5">
            <a:extLst>
              <a:ext uri="{FF2B5EF4-FFF2-40B4-BE49-F238E27FC236}">
                <a16:creationId xmlns:a16="http://schemas.microsoft.com/office/drawing/2014/main" id="{A1B0C81A-1576-4A0E-856E-CA51CED1F967}"/>
              </a:ext>
            </a:extLst>
          </p:cNvPr>
          <p:cNvSpPr/>
          <p:nvPr/>
        </p:nvSpPr>
        <p:spPr>
          <a:xfrm>
            <a:off x="10483272" y="3047184"/>
            <a:ext cx="1615440" cy="76363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28237266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41263A2E-00EA-4942-BCC4-324C51A72544}"/>
              </a:ext>
            </a:extLst>
          </p:cNvPr>
          <p:cNvSpPr>
            <a:spLocks noGrp="1"/>
          </p:cNvSpPr>
          <p:nvPr>
            <p:ph type="title"/>
          </p:nvPr>
        </p:nvSpPr>
        <p:spPr/>
        <p:txBody>
          <a:bodyPr/>
          <a:lstStyle/>
          <a:p>
            <a:r>
              <a:rPr lang="nl-BE" dirty="0" err="1"/>
              <a:t>Implementing</a:t>
            </a:r>
            <a:r>
              <a:rPr lang="nl-BE" dirty="0"/>
              <a:t> </a:t>
            </a:r>
            <a:r>
              <a:rPr lang="nl-BE" dirty="0" err="1"/>
              <a:t>the</a:t>
            </a:r>
            <a:r>
              <a:rPr lang="nl-BE" dirty="0"/>
              <a:t> </a:t>
            </a:r>
            <a:r>
              <a:rPr lang="nl-BE" dirty="0" err="1"/>
              <a:t>example</a:t>
            </a:r>
            <a:r>
              <a:rPr lang="nl-BE" dirty="0"/>
              <a:t> : </a:t>
            </a:r>
            <a:r>
              <a:rPr lang="nl-BE" dirty="0" err="1"/>
              <a:t>Inheritance</a:t>
            </a:r>
            <a:endParaRPr lang="nl-BE" dirty="0"/>
          </a:p>
        </p:txBody>
      </p:sp>
      <p:sp>
        <p:nvSpPr>
          <p:cNvPr id="8" name="Tijdelijke aanduiding voor inhoud 7">
            <a:extLst>
              <a:ext uri="{FF2B5EF4-FFF2-40B4-BE49-F238E27FC236}">
                <a16:creationId xmlns:a16="http://schemas.microsoft.com/office/drawing/2014/main" id="{853124FD-25FA-460C-A3CD-0987C577A6EC}"/>
              </a:ext>
            </a:extLst>
          </p:cNvPr>
          <p:cNvSpPr>
            <a:spLocks noGrp="1"/>
          </p:cNvSpPr>
          <p:nvPr>
            <p:ph idx="1"/>
          </p:nvPr>
        </p:nvSpPr>
        <p:spPr>
          <a:xfrm>
            <a:off x="179295" y="1138518"/>
            <a:ext cx="10257796" cy="5154705"/>
          </a:xfrm>
        </p:spPr>
        <p:txBody>
          <a:bodyPr>
            <a:normAutofit/>
          </a:bodyPr>
          <a:lstStyle/>
          <a:p>
            <a:r>
              <a:rPr lang="nl-BE" dirty="0">
                <a:hlinkClick r:id="rId2" action="ppaction://hlinksldjump"/>
              </a:rPr>
              <a:t>Step 3</a:t>
            </a:r>
            <a:r>
              <a:rPr lang="nl-BE" dirty="0"/>
              <a:t>: </a:t>
            </a:r>
            <a:r>
              <a:rPr lang="en" dirty="0">
                <a:effectLst/>
                <a:latin typeface="Segoe UI Web (West European)"/>
              </a:rPr>
              <a:t>Create repository for the entity "Person"</a:t>
            </a:r>
          </a:p>
          <a:p>
            <a:pPr lvl="1"/>
            <a:r>
              <a:rPr lang="en-GB" dirty="0"/>
              <a:t>See presentation </a:t>
            </a:r>
            <a:r>
              <a:rPr lang="en-US" i="1" dirty="0"/>
              <a:t>3 JPA, keyword queries and JPQL </a:t>
            </a:r>
            <a:r>
              <a:rPr lang="en-GB" dirty="0"/>
              <a:t>to know how to do this</a:t>
            </a:r>
          </a:p>
          <a:p>
            <a:pPr lvl="1"/>
            <a:r>
              <a:rPr lang="en-GB" dirty="0"/>
              <a:t>Via polymorphism (declare attribute as Person but instantiate as one of the subclasses) it is sufficient to create only </a:t>
            </a:r>
            <a:r>
              <a:rPr lang="en-GB" dirty="0" err="1"/>
              <a:t>PersonRepository</a:t>
            </a:r>
            <a:r>
              <a:rPr lang="en-GB" dirty="0"/>
              <a:t> (Customer Repository, </a:t>
            </a:r>
            <a:r>
              <a:rPr lang="en-GB" dirty="0" err="1"/>
              <a:t>EmployeeRepository</a:t>
            </a:r>
            <a:r>
              <a:rPr lang="en-GB" dirty="0"/>
              <a:t> and </a:t>
            </a:r>
            <a:r>
              <a:rPr lang="en-GB" dirty="0" err="1"/>
              <a:t>ExecutiveRepository</a:t>
            </a:r>
            <a:r>
              <a:rPr lang="en-GB" dirty="0"/>
              <a:t> are NOT necessary)</a:t>
            </a:r>
          </a:p>
          <a:p>
            <a:r>
              <a:rPr lang="nl-BE" dirty="0">
                <a:hlinkClick r:id="rId2" action="ppaction://hlinksldjump"/>
              </a:rPr>
              <a:t>Step 4</a:t>
            </a:r>
            <a:r>
              <a:rPr lang="nl-BE" dirty="0"/>
              <a:t>: </a:t>
            </a:r>
            <a:r>
              <a:rPr lang="nl-BE" dirty="0" err="1"/>
              <a:t>Create</a:t>
            </a:r>
            <a:r>
              <a:rPr lang="nl-BE" dirty="0"/>
              <a:t> </a:t>
            </a:r>
            <a:r>
              <a:rPr lang="nl-BE" dirty="0" err="1"/>
              <a:t>PersonController</a:t>
            </a:r>
            <a:endParaRPr lang="nl-BE" dirty="0"/>
          </a:p>
          <a:p>
            <a:pPr lvl="1"/>
            <a:r>
              <a:rPr lang="en-GB" dirty="0"/>
              <a:t>See presentation </a:t>
            </a:r>
            <a:r>
              <a:rPr lang="en-US" i="1" dirty="0"/>
              <a:t>0a MVC with Spring and </a:t>
            </a:r>
            <a:r>
              <a:rPr lang="en-US" i="1" dirty="0" err="1"/>
              <a:t>Thymeleaf</a:t>
            </a:r>
            <a:r>
              <a:rPr lang="en-US" i="1" dirty="0"/>
              <a:t> </a:t>
            </a:r>
            <a:r>
              <a:rPr lang="en-GB" dirty="0"/>
              <a:t>to know how to do this</a:t>
            </a:r>
            <a:endParaRPr lang="nl-BE" dirty="0"/>
          </a:p>
          <a:p>
            <a:pPr lvl="1"/>
            <a:r>
              <a:rPr lang="nl-BE" dirty="0"/>
              <a:t>=&gt; </a:t>
            </a:r>
            <a:r>
              <a:rPr lang="nl-BE" dirty="0" err="1"/>
              <a:t>PersonController</a:t>
            </a:r>
            <a:r>
              <a:rPr lang="nl-BE" dirty="0"/>
              <a:t> </a:t>
            </a:r>
          </a:p>
          <a:p>
            <a:pPr lvl="2"/>
            <a:r>
              <a:rPr lang="en-GB" dirty="0"/>
              <a:t>has an association with Person Repository</a:t>
            </a:r>
            <a:endParaRPr lang="nl-BE" dirty="0"/>
          </a:p>
          <a:p>
            <a:pPr lvl="2"/>
            <a:r>
              <a:rPr lang="en-GB" dirty="0"/>
              <a:t>contains the necessary methods to create the </a:t>
            </a:r>
            <a:br>
              <a:rPr lang="en-GB" dirty="0"/>
            </a:br>
            <a:r>
              <a:rPr lang="en-GB" dirty="0"/>
              <a:t>different objects and redirect to the different pages</a:t>
            </a:r>
            <a:endParaRPr lang="nl-BE" dirty="0"/>
          </a:p>
          <a:p>
            <a:pPr marL="914400" lvl="2" indent="0">
              <a:buNone/>
            </a:pPr>
            <a:endParaRPr lang="nl-BE" dirty="0"/>
          </a:p>
          <a:p>
            <a:endParaRPr lang="nl-BE" dirty="0"/>
          </a:p>
        </p:txBody>
      </p:sp>
      <p:sp>
        <p:nvSpPr>
          <p:cNvPr id="6" name="Tijdelijke aanduiding voor dianummer 5">
            <a:extLst>
              <a:ext uri="{FF2B5EF4-FFF2-40B4-BE49-F238E27FC236}">
                <a16:creationId xmlns:a16="http://schemas.microsoft.com/office/drawing/2014/main" id="{EB386576-33E1-4638-9757-9FDC0D579A2A}"/>
              </a:ext>
            </a:extLst>
          </p:cNvPr>
          <p:cNvSpPr>
            <a:spLocks noGrp="1"/>
          </p:cNvSpPr>
          <p:nvPr>
            <p:ph type="sldNum" sz="quarter" idx="12"/>
          </p:nvPr>
        </p:nvSpPr>
        <p:spPr/>
        <p:txBody>
          <a:bodyPr/>
          <a:lstStyle/>
          <a:p>
            <a:fld id="{A48BBB69-78CC-4007-AD8B-593DE32245CC}" type="slidenum">
              <a:rPr lang="nl-BE" smtClean="0"/>
              <a:t>13</a:t>
            </a:fld>
            <a:endParaRPr lang="nl-BE"/>
          </a:p>
        </p:txBody>
      </p:sp>
      <p:pic>
        <p:nvPicPr>
          <p:cNvPr id="10" name="Picture 9">
            <a:extLst>
              <a:ext uri="{FF2B5EF4-FFF2-40B4-BE49-F238E27FC236}">
                <a16:creationId xmlns:a16="http://schemas.microsoft.com/office/drawing/2014/main" id="{B0E0E810-1879-4E87-A94E-861DAC1DEF3A}"/>
              </a:ext>
            </a:extLst>
          </p:cNvPr>
          <p:cNvPicPr>
            <a:picLocks noChangeAspect="1"/>
          </p:cNvPicPr>
          <p:nvPr/>
        </p:nvPicPr>
        <p:blipFill>
          <a:blip r:embed="rId3"/>
          <a:stretch>
            <a:fillRect/>
          </a:stretch>
        </p:blipFill>
        <p:spPr>
          <a:xfrm>
            <a:off x="8782051" y="3133724"/>
            <a:ext cx="3160414" cy="2314901"/>
          </a:xfrm>
          <a:prstGeom prst="rect">
            <a:avLst/>
          </a:prstGeom>
        </p:spPr>
      </p:pic>
    </p:spTree>
    <p:extLst>
      <p:ext uri="{BB962C8B-B14F-4D97-AF65-F5344CB8AC3E}">
        <p14:creationId xmlns:p14="http://schemas.microsoft.com/office/powerpoint/2010/main" val="2409281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294" y="158936"/>
            <a:ext cx="10793505" cy="737535"/>
          </a:xfrm>
        </p:spPr>
        <p:txBody>
          <a:bodyPr>
            <a:normAutofit/>
          </a:bodyPr>
          <a:lstStyle/>
          <a:p>
            <a:r>
              <a:rPr lang="nl-BE" dirty="0"/>
              <a:t>Step 4: </a:t>
            </a:r>
            <a:r>
              <a:rPr lang="nl-BE" dirty="0" err="1"/>
              <a:t>Create</a:t>
            </a:r>
            <a:r>
              <a:rPr lang="nl-BE" dirty="0"/>
              <a:t> </a:t>
            </a:r>
            <a:r>
              <a:rPr lang="nl-BE" dirty="0" err="1"/>
              <a:t>PersonController</a:t>
            </a:r>
            <a:endParaRPr lang="nl-BE" dirty="0"/>
          </a:p>
        </p:txBody>
      </p:sp>
      <p:sp>
        <p:nvSpPr>
          <p:cNvPr id="3" name="Tijdelijke aanduiding voor inhoud 2"/>
          <p:cNvSpPr>
            <a:spLocks noGrp="1"/>
          </p:cNvSpPr>
          <p:nvPr>
            <p:ph idx="1"/>
          </p:nvPr>
        </p:nvSpPr>
        <p:spPr>
          <a:xfrm>
            <a:off x="179295" y="1138518"/>
            <a:ext cx="11842376" cy="5560546"/>
          </a:xfrm>
        </p:spPr>
        <p:txBody>
          <a:bodyPr>
            <a:normAutofit fontScale="92500" lnSpcReduction="20000"/>
          </a:bodyPr>
          <a:lstStyle/>
          <a:p>
            <a:r>
              <a:rPr lang="en-GB" dirty="0"/>
              <a:t>Now create the </a:t>
            </a:r>
            <a:r>
              <a:rPr lang="en-GB" dirty="0" err="1"/>
              <a:t>PersonController</a:t>
            </a:r>
            <a:r>
              <a:rPr lang="en-GB" dirty="0"/>
              <a:t>:</a:t>
            </a:r>
          </a:p>
          <a:p>
            <a:pPr lvl="1"/>
            <a:r>
              <a:rPr lang="en-GB" dirty="0"/>
              <a:t>See presentation </a:t>
            </a:r>
            <a:r>
              <a:rPr lang="en-US" i="1" dirty="0"/>
              <a:t>0a MVC with Spring and </a:t>
            </a:r>
            <a:r>
              <a:rPr lang="en-US" i="1" dirty="0" err="1"/>
              <a:t>Thymeleaf</a:t>
            </a:r>
            <a:r>
              <a:rPr lang="en-US" i="1" dirty="0"/>
              <a:t> </a:t>
            </a:r>
            <a:r>
              <a:rPr lang="en-GB" dirty="0"/>
              <a:t>to know how to do this</a:t>
            </a:r>
            <a:endParaRPr lang="nl-BE" dirty="0"/>
          </a:p>
          <a:p>
            <a:pPr lvl="1"/>
            <a:r>
              <a:rPr lang="en-GB" dirty="0"/>
              <a:t>Make an association with </a:t>
            </a:r>
            <a:r>
              <a:rPr lang="en-GB" dirty="0" err="1"/>
              <a:t>PersonRepository</a:t>
            </a:r>
            <a:endParaRPr lang="nl-BE" dirty="0"/>
          </a:p>
          <a:p>
            <a:pPr lvl="1"/>
            <a:r>
              <a:rPr lang="nl-BE" dirty="0" err="1"/>
              <a:t>Create</a:t>
            </a:r>
            <a:r>
              <a:rPr lang="nl-BE" dirty="0"/>
              <a:t> </a:t>
            </a:r>
            <a:r>
              <a:rPr lang="nl-BE" dirty="0" err="1"/>
              <a:t>the</a:t>
            </a:r>
            <a:r>
              <a:rPr lang="nl-BE" dirty="0"/>
              <a:t> </a:t>
            </a:r>
            <a:r>
              <a:rPr lang="nl-BE" dirty="0" err="1"/>
              <a:t>following</a:t>
            </a:r>
            <a:r>
              <a:rPr lang="nl-BE" dirty="0"/>
              <a:t> </a:t>
            </a:r>
            <a:r>
              <a:rPr lang="nl-BE" dirty="0" err="1"/>
              <a:t>methods</a:t>
            </a:r>
            <a:r>
              <a:rPr lang="nl-BE" dirty="0"/>
              <a:t>:</a:t>
            </a:r>
          </a:p>
          <a:p>
            <a:pPr lvl="2"/>
            <a:r>
              <a:rPr lang="en-GB" dirty="0"/>
              <a:t>Method to show the </a:t>
            </a:r>
            <a:r>
              <a:rPr lang="en-GB" b="1" dirty="0" err="1"/>
              <a:t>addPerson</a:t>
            </a:r>
            <a:r>
              <a:rPr lang="en-GB" dirty="0"/>
              <a:t> page where you can enter the details (name) of a new Person</a:t>
            </a:r>
            <a:endParaRPr lang="nl-NL" dirty="0"/>
          </a:p>
          <a:p>
            <a:pPr lvl="2"/>
            <a:r>
              <a:rPr lang="en-GB" dirty="0"/>
              <a:t>Method to, after forwarding the data of the </a:t>
            </a:r>
            <a:r>
              <a:rPr lang="en-GB" b="1" dirty="0" err="1"/>
              <a:t>addPerson</a:t>
            </a:r>
            <a:r>
              <a:rPr lang="en-GB" dirty="0"/>
              <a:t> page, create a new Person object with this data, save this person in the database and then show the index page </a:t>
            </a:r>
            <a:endParaRPr lang="nl-NL" dirty="0"/>
          </a:p>
          <a:p>
            <a:pPr lvl="2"/>
            <a:r>
              <a:rPr lang="en-GB" dirty="0"/>
              <a:t>Method to show the </a:t>
            </a:r>
            <a:r>
              <a:rPr lang="en-GB" b="1" dirty="0" err="1"/>
              <a:t>addCustomer</a:t>
            </a:r>
            <a:r>
              <a:rPr lang="en-GB" dirty="0"/>
              <a:t> page where you can enter the details (name, discount) of a new Customer</a:t>
            </a:r>
            <a:endParaRPr lang="nl-NL" dirty="0"/>
          </a:p>
          <a:p>
            <a:pPr lvl="2"/>
            <a:r>
              <a:rPr lang="en-GB" dirty="0"/>
              <a:t>Method to, after forwarding the data of the </a:t>
            </a:r>
            <a:r>
              <a:rPr lang="en-GB" b="1" dirty="0" err="1"/>
              <a:t>addCustomer</a:t>
            </a:r>
            <a:r>
              <a:rPr lang="en-GB" dirty="0"/>
              <a:t> page, create a new Customer object with this data, save this customer in the database and then show the index page 
Method to show the </a:t>
            </a:r>
            <a:r>
              <a:rPr lang="en-GB" b="1" dirty="0" err="1"/>
              <a:t>addEmployee</a:t>
            </a:r>
            <a:r>
              <a:rPr lang="en-GB" dirty="0"/>
              <a:t> page where you can enter the details (name, salary) of a new Employee</a:t>
            </a:r>
            <a:endParaRPr lang="nl-NL" dirty="0"/>
          </a:p>
          <a:p>
            <a:pPr lvl="2"/>
            <a:r>
              <a:rPr lang="en-GB" dirty="0"/>
              <a:t>Method to, after forwarding the data of the </a:t>
            </a:r>
            <a:r>
              <a:rPr lang="en-GB" b="1" dirty="0" err="1"/>
              <a:t>addEmployee</a:t>
            </a:r>
            <a:r>
              <a:rPr lang="en-GB" dirty="0"/>
              <a:t> page, create a new Employee object with this data, save this employee in the database and then show the index page 
Method to show the </a:t>
            </a:r>
            <a:r>
              <a:rPr lang="en-GB" b="1" dirty="0" err="1"/>
              <a:t>addExecutive</a:t>
            </a:r>
            <a:r>
              <a:rPr lang="en-GB" dirty="0"/>
              <a:t> page where you can enter the details (name, salary, bonus) of a new executive</a:t>
            </a:r>
            <a:endParaRPr lang="nl-NL" dirty="0"/>
          </a:p>
          <a:p>
            <a:pPr lvl="2"/>
            <a:r>
              <a:rPr lang="en-GB" dirty="0"/>
              <a:t>Method to, after forwarding the data from the </a:t>
            </a:r>
            <a:r>
              <a:rPr lang="en-GB" b="1" dirty="0" err="1"/>
              <a:t>addExecutive</a:t>
            </a:r>
            <a:r>
              <a:rPr lang="en-GB" dirty="0"/>
              <a:t> page, create a new Executive object with this data, save this executive in the database and then show the index page </a:t>
            </a:r>
            <a:endParaRPr lang="nl-NL" dirty="0"/>
          </a:p>
        </p:txBody>
      </p:sp>
      <p:sp>
        <p:nvSpPr>
          <p:cNvPr id="4" name="Tijdelijke aanduiding voor dianummer 3"/>
          <p:cNvSpPr>
            <a:spLocks noGrp="1"/>
          </p:cNvSpPr>
          <p:nvPr>
            <p:ph type="sldNum" sz="quarter" idx="4294967295"/>
          </p:nvPr>
        </p:nvSpPr>
        <p:spPr bwMode="auto">
          <a:xfrm>
            <a:off x="11544300"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14</a:t>
            </a:fld>
            <a:endParaRPr lang="nl-NL"/>
          </a:p>
        </p:txBody>
      </p:sp>
    </p:spTree>
    <p:extLst>
      <p:ext uri="{BB962C8B-B14F-4D97-AF65-F5344CB8AC3E}">
        <p14:creationId xmlns:p14="http://schemas.microsoft.com/office/powerpoint/2010/main" val="39115696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sz="2800" dirty="0"/>
              <a:t>Step 4: </a:t>
            </a:r>
            <a:r>
              <a:rPr lang="nl-BE" sz="2800" dirty="0" err="1"/>
              <a:t>Create</a:t>
            </a:r>
            <a:r>
              <a:rPr lang="nl-BE" sz="2800" dirty="0"/>
              <a:t> </a:t>
            </a:r>
            <a:r>
              <a:rPr lang="nl-BE" sz="2800" dirty="0" err="1"/>
              <a:t>PersonController</a:t>
            </a:r>
            <a:r>
              <a:rPr lang="nl-BE" sz="2800" dirty="0"/>
              <a:t>: code</a:t>
            </a:r>
          </a:p>
        </p:txBody>
      </p:sp>
      <p:sp>
        <p:nvSpPr>
          <p:cNvPr id="3" name="Tijdelijke aanduiding voor inhoud 2"/>
          <p:cNvSpPr>
            <a:spLocks noGrp="1"/>
          </p:cNvSpPr>
          <p:nvPr>
            <p:ph idx="1"/>
          </p:nvPr>
        </p:nvSpPr>
        <p:spPr>
          <a:xfrm>
            <a:off x="179295" y="896471"/>
            <a:ext cx="5784625" cy="5988517"/>
          </a:xfrm>
        </p:spPr>
        <p:txBody>
          <a:bodyPr>
            <a:normAutofit fontScale="85000" lnSpcReduction="20000"/>
          </a:bodyPr>
          <a:lstStyle/>
          <a:p>
            <a:pPr marL="0" indent="0">
              <a:buNone/>
            </a:pPr>
            <a:r>
              <a:rPr lang="nl-BE" sz="1000" i="1" dirty="0">
                <a:latin typeface="Courier New" panose="02070309020205020404" pitchFamily="49" charset="0"/>
                <a:cs typeface="Courier New" panose="02070309020205020404" pitchFamily="49" charset="0"/>
              </a:rPr>
              <a:t>@Controller</a:t>
            </a:r>
          </a:p>
          <a:p>
            <a:pPr marL="0" indent="0">
              <a:buNone/>
            </a:pPr>
            <a:r>
              <a:rPr lang="nl-BE" sz="1000" i="1" dirty="0">
                <a:latin typeface="Courier New" panose="02070309020205020404" pitchFamily="49" charset="0"/>
                <a:cs typeface="Courier New" panose="02070309020205020404" pitchFamily="49" charset="0"/>
              </a:rPr>
              <a:t>public class </a:t>
            </a:r>
            <a:r>
              <a:rPr lang="nl-BE" sz="1000" i="1" dirty="0" err="1">
                <a:latin typeface="Courier New" panose="02070309020205020404" pitchFamily="49" charset="0"/>
                <a:cs typeface="Courier New" panose="02070309020205020404" pitchFamily="49" charset="0"/>
              </a:rPr>
              <a:t>PersonController</a:t>
            </a:r>
            <a:r>
              <a:rPr lang="nl-BE" sz="1000" i="1" dirty="0">
                <a:latin typeface="Courier New" panose="02070309020205020404" pitchFamily="49" charset="0"/>
                <a:cs typeface="Courier New" panose="02070309020205020404" pitchFamily="49" charset="0"/>
              </a:rPr>
              <a:t> {</a:t>
            </a:r>
          </a:p>
          <a:p>
            <a:pPr marL="0" indent="0">
              <a:buNone/>
            </a:pPr>
            <a:r>
              <a:rPr lang="nl-BE" sz="1000" i="1" dirty="0">
                <a:latin typeface="Courier New" panose="02070309020205020404" pitchFamily="49" charset="0"/>
                <a:cs typeface="Courier New" panose="02070309020205020404" pitchFamily="49" charset="0"/>
              </a:rPr>
              <a:t>    private </a:t>
            </a:r>
            <a:r>
              <a:rPr lang="nl-BE" sz="1000" i="1" dirty="0" err="1">
                <a:latin typeface="Courier New" panose="02070309020205020404" pitchFamily="49" charset="0"/>
                <a:cs typeface="Courier New" panose="02070309020205020404" pitchFamily="49" charset="0"/>
              </a:rPr>
              <a:t>PersonRepository</a:t>
            </a:r>
            <a:r>
              <a:rPr lang="nl-BE" sz="1000" i="1" dirty="0">
                <a:latin typeface="Courier New" panose="02070309020205020404" pitchFamily="49" charset="0"/>
                <a:cs typeface="Courier New" panose="02070309020205020404" pitchFamily="49" charset="0"/>
              </a:rPr>
              <a:t> </a:t>
            </a:r>
            <a:r>
              <a:rPr lang="nl-BE" sz="1000" i="1" dirty="0" err="1">
                <a:latin typeface="Courier New" panose="02070309020205020404" pitchFamily="49" charset="0"/>
                <a:cs typeface="Courier New" panose="02070309020205020404" pitchFamily="49" charset="0"/>
              </a:rPr>
              <a:t>personRepository</a:t>
            </a:r>
            <a:r>
              <a:rPr lang="nl-BE" sz="1000" i="1" dirty="0">
                <a:latin typeface="Courier New" panose="02070309020205020404" pitchFamily="49" charset="0"/>
                <a:cs typeface="Courier New" panose="02070309020205020404" pitchFamily="49" charset="0"/>
              </a:rPr>
              <a:t>;</a:t>
            </a:r>
          </a:p>
          <a:p>
            <a:pPr marL="0" indent="0">
              <a:buNone/>
            </a:pPr>
            <a:endParaRPr lang="nl-BE" sz="1000" i="1" dirty="0">
              <a:latin typeface="Courier New" panose="02070309020205020404" pitchFamily="49" charset="0"/>
              <a:cs typeface="Courier New" panose="02070309020205020404" pitchFamily="49" charset="0"/>
            </a:endParaRPr>
          </a:p>
          <a:p>
            <a:pPr marL="0" indent="0">
              <a:buNone/>
            </a:pPr>
            <a:r>
              <a:rPr lang="nl-BE" sz="1000" i="1" dirty="0">
                <a:latin typeface="Courier New" panose="02070309020205020404" pitchFamily="49" charset="0"/>
                <a:cs typeface="Courier New" panose="02070309020205020404" pitchFamily="49" charset="0"/>
              </a:rPr>
              <a:t>    public </a:t>
            </a:r>
            <a:r>
              <a:rPr lang="nl-BE" sz="1000" i="1" dirty="0" err="1">
                <a:latin typeface="Courier New" panose="02070309020205020404" pitchFamily="49" charset="0"/>
                <a:cs typeface="Courier New" panose="02070309020205020404" pitchFamily="49" charset="0"/>
              </a:rPr>
              <a:t>PersonController</a:t>
            </a:r>
            <a:r>
              <a:rPr lang="nl-BE" sz="1000" i="1" dirty="0">
                <a:latin typeface="Courier New" panose="02070309020205020404" pitchFamily="49" charset="0"/>
                <a:cs typeface="Courier New" panose="02070309020205020404" pitchFamily="49" charset="0"/>
              </a:rPr>
              <a:t>(</a:t>
            </a:r>
            <a:r>
              <a:rPr lang="nl-BE" sz="1000" i="1" dirty="0" err="1">
                <a:latin typeface="Courier New" panose="02070309020205020404" pitchFamily="49" charset="0"/>
                <a:cs typeface="Courier New" panose="02070309020205020404" pitchFamily="49" charset="0"/>
              </a:rPr>
              <a:t>PersonRepository</a:t>
            </a:r>
            <a:r>
              <a:rPr lang="nl-BE" sz="1000" i="1" dirty="0">
                <a:latin typeface="Courier New" panose="02070309020205020404" pitchFamily="49" charset="0"/>
                <a:cs typeface="Courier New" panose="02070309020205020404" pitchFamily="49" charset="0"/>
              </a:rPr>
              <a:t> </a:t>
            </a:r>
            <a:r>
              <a:rPr lang="nl-BE" sz="1000" i="1" dirty="0" err="1">
                <a:latin typeface="Courier New" panose="02070309020205020404" pitchFamily="49" charset="0"/>
                <a:cs typeface="Courier New" panose="02070309020205020404" pitchFamily="49" charset="0"/>
              </a:rPr>
              <a:t>personRepository</a:t>
            </a:r>
            <a:r>
              <a:rPr lang="nl-BE" sz="1000" i="1" dirty="0">
                <a:latin typeface="Courier New" panose="02070309020205020404" pitchFamily="49" charset="0"/>
                <a:cs typeface="Courier New" panose="02070309020205020404" pitchFamily="49" charset="0"/>
              </a:rPr>
              <a:t>) {</a:t>
            </a:r>
          </a:p>
          <a:p>
            <a:pPr marL="0" indent="0">
              <a:buNone/>
            </a:pPr>
            <a:r>
              <a:rPr lang="nl-BE" sz="1000" i="1" dirty="0">
                <a:latin typeface="Courier New" panose="02070309020205020404" pitchFamily="49" charset="0"/>
                <a:cs typeface="Courier New" panose="02070309020205020404" pitchFamily="49" charset="0"/>
              </a:rPr>
              <a:t>        </a:t>
            </a:r>
            <a:r>
              <a:rPr lang="nl-BE" sz="1000" i="1" dirty="0" err="1">
                <a:latin typeface="Courier New" panose="02070309020205020404" pitchFamily="49" charset="0"/>
                <a:cs typeface="Courier New" panose="02070309020205020404" pitchFamily="49" charset="0"/>
              </a:rPr>
              <a:t>this.personRepository</a:t>
            </a:r>
            <a:r>
              <a:rPr lang="nl-BE" sz="1000" i="1" dirty="0">
                <a:latin typeface="Courier New" panose="02070309020205020404" pitchFamily="49" charset="0"/>
                <a:cs typeface="Courier New" panose="02070309020205020404" pitchFamily="49" charset="0"/>
              </a:rPr>
              <a:t> = </a:t>
            </a:r>
            <a:r>
              <a:rPr lang="nl-BE" sz="1000" i="1" dirty="0" err="1">
                <a:latin typeface="Courier New" panose="02070309020205020404" pitchFamily="49" charset="0"/>
                <a:cs typeface="Courier New" panose="02070309020205020404" pitchFamily="49" charset="0"/>
              </a:rPr>
              <a:t>personRepository</a:t>
            </a:r>
            <a:r>
              <a:rPr lang="nl-BE" sz="1000" i="1" dirty="0">
                <a:latin typeface="Courier New" panose="02070309020205020404" pitchFamily="49" charset="0"/>
                <a:cs typeface="Courier New" panose="02070309020205020404" pitchFamily="49" charset="0"/>
              </a:rPr>
              <a:t>;</a:t>
            </a:r>
          </a:p>
          <a:p>
            <a:pPr marL="0" indent="0">
              <a:buNone/>
            </a:pPr>
            <a:r>
              <a:rPr lang="nl-BE" sz="1000" i="1" dirty="0">
                <a:latin typeface="Courier New" panose="02070309020205020404" pitchFamily="49" charset="0"/>
                <a:cs typeface="Courier New" panose="02070309020205020404" pitchFamily="49" charset="0"/>
              </a:rPr>
              <a:t>    }</a:t>
            </a:r>
          </a:p>
          <a:p>
            <a:pPr marL="0" indent="0">
              <a:buNone/>
            </a:pPr>
            <a:endParaRPr lang="nl-BE" sz="1000" i="1" dirty="0">
              <a:latin typeface="Courier New" panose="02070309020205020404" pitchFamily="49" charset="0"/>
              <a:cs typeface="Courier New" panose="02070309020205020404" pitchFamily="49" charset="0"/>
            </a:endParaRPr>
          </a:p>
          <a:p>
            <a:pPr marL="0" indent="0">
              <a:buNone/>
            </a:pPr>
            <a:r>
              <a:rPr lang="nl-BE" sz="1000" i="1" dirty="0">
                <a:latin typeface="Courier New" panose="02070309020205020404" pitchFamily="49" charset="0"/>
                <a:cs typeface="Courier New" panose="02070309020205020404" pitchFamily="49" charset="0"/>
              </a:rPr>
              <a:t>    @RequestMapping("/")</a:t>
            </a:r>
          </a:p>
          <a:p>
            <a:pPr marL="0" indent="0">
              <a:buNone/>
            </a:pPr>
            <a:r>
              <a:rPr lang="nl-BE" sz="1000" i="1" dirty="0">
                <a:latin typeface="Courier New" panose="02070309020205020404" pitchFamily="49" charset="0"/>
                <a:cs typeface="Courier New" panose="02070309020205020404" pitchFamily="49" charset="0"/>
              </a:rPr>
              <a:t>    public String index() {</a:t>
            </a:r>
          </a:p>
          <a:p>
            <a:pPr marL="0" indent="0">
              <a:buNone/>
            </a:pPr>
            <a:r>
              <a:rPr lang="nl-BE" sz="1000" i="1" dirty="0">
                <a:latin typeface="Courier New" panose="02070309020205020404" pitchFamily="49" charset="0"/>
                <a:cs typeface="Courier New" panose="02070309020205020404" pitchFamily="49" charset="0"/>
              </a:rPr>
              <a:t>        return "index";</a:t>
            </a:r>
          </a:p>
          <a:p>
            <a:pPr marL="0" indent="0">
              <a:buNone/>
            </a:pPr>
            <a:r>
              <a:rPr lang="nl-BE" sz="1000" i="1" dirty="0">
                <a:latin typeface="Courier New" panose="02070309020205020404" pitchFamily="49" charset="0"/>
                <a:cs typeface="Courier New" panose="02070309020205020404" pitchFamily="49" charset="0"/>
              </a:rPr>
              <a:t>    }</a:t>
            </a:r>
          </a:p>
          <a:p>
            <a:pPr marL="0" indent="0">
              <a:buNone/>
            </a:pPr>
            <a:endParaRPr lang="nl-BE" sz="1000" i="1" dirty="0">
              <a:latin typeface="Courier New" panose="02070309020205020404" pitchFamily="49" charset="0"/>
              <a:cs typeface="Courier New" panose="02070309020205020404" pitchFamily="49" charset="0"/>
            </a:endParaRPr>
          </a:p>
          <a:p>
            <a:pPr marL="0" indent="0">
              <a:buNone/>
            </a:pPr>
            <a:r>
              <a:rPr lang="nl-BE" sz="1000" i="1" dirty="0">
                <a:latin typeface="Courier New" panose="02070309020205020404" pitchFamily="49" charset="0"/>
                <a:cs typeface="Courier New" panose="02070309020205020404" pitchFamily="49" charset="0"/>
              </a:rPr>
              <a:t>    @RequestMapping("/addPerson")</a:t>
            </a:r>
          </a:p>
          <a:p>
            <a:pPr marL="0" indent="0">
              <a:buNone/>
            </a:pPr>
            <a:r>
              <a:rPr lang="nl-BE" sz="1000" i="1" dirty="0">
                <a:latin typeface="Courier New" panose="02070309020205020404" pitchFamily="49" charset="0"/>
                <a:cs typeface="Courier New" panose="02070309020205020404" pitchFamily="49" charset="0"/>
              </a:rPr>
              <a:t>    public String </a:t>
            </a:r>
            <a:r>
              <a:rPr lang="nl-BE" sz="1000" i="1" dirty="0" err="1">
                <a:latin typeface="Courier New" panose="02070309020205020404" pitchFamily="49" charset="0"/>
                <a:cs typeface="Courier New" panose="02070309020205020404" pitchFamily="49" charset="0"/>
              </a:rPr>
              <a:t>addPerson</a:t>
            </a:r>
            <a:r>
              <a:rPr lang="nl-BE" sz="1000" i="1" dirty="0">
                <a:latin typeface="Courier New" panose="02070309020205020404" pitchFamily="49" charset="0"/>
                <a:cs typeface="Courier New" panose="02070309020205020404" pitchFamily="49" charset="0"/>
              </a:rPr>
              <a:t>() {</a:t>
            </a:r>
          </a:p>
          <a:p>
            <a:pPr marL="0" indent="0">
              <a:buNone/>
            </a:pPr>
            <a:r>
              <a:rPr lang="nl-BE" sz="1000" i="1" dirty="0">
                <a:latin typeface="Courier New" panose="02070309020205020404" pitchFamily="49" charset="0"/>
                <a:cs typeface="Courier New" panose="02070309020205020404" pitchFamily="49" charset="0"/>
              </a:rPr>
              <a:t>        return "</a:t>
            </a:r>
            <a:r>
              <a:rPr lang="nl-BE" sz="1000" i="1" dirty="0" err="1">
                <a:latin typeface="Courier New" panose="02070309020205020404" pitchFamily="49" charset="0"/>
                <a:cs typeface="Courier New" panose="02070309020205020404" pitchFamily="49" charset="0"/>
              </a:rPr>
              <a:t>addPerson</a:t>
            </a:r>
            <a:r>
              <a:rPr lang="nl-BE" sz="1000" i="1" dirty="0">
                <a:latin typeface="Courier New" panose="02070309020205020404" pitchFamily="49" charset="0"/>
                <a:cs typeface="Courier New" panose="02070309020205020404" pitchFamily="49" charset="0"/>
              </a:rPr>
              <a:t>";</a:t>
            </a:r>
          </a:p>
          <a:p>
            <a:pPr marL="0" indent="0">
              <a:buNone/>
            </a:pPr>
            <a:r>
              <a:rPr lang="nl-BE" sz="1000" i="1" dirty="0">
                <a:latin typeface="Courier New" panose="02070309020205020404" pitchFamily="49" charset="0"/>
                <a:cs typeface="Courier New" panose="02070309020205020404" pitchFamily="49" charset="0"/>
              </a:rPr>
              <a:t>    }</a:t>
            </a:r>
          </a:p>
          <a:p>
            <a:pPr marL="0" indent="0">
              <a:buNone/>
            </a:pPr>
            <a:endParaRPr lang="nl-BE" sz="1000" i="1" dirty="0">
              <a:latin typeface="Courier New" panose="02070309020205020404" pitchFamily="49" charset="0"/>
              <a:cs typeface="Courier New" panose="02070309020205020404" pitchFamily="49" charset="0"/>
            </a:endParaRPr>
          </a:p>
          <a:p>
            <a:pPr marL="0" indent="0">
              <a:buNone/>
            </a:pPr>
            <a:r>
              <a:rPr lang="nl-BE" sz="1000" i="1" dirty="0">
                <a:latin typeface="Courier New" panose="02070309020205020404" pitchFamily="49" charset="0"/>
                <a:cs typeface="Courier New" panose="02070309020205020404" pitchFamily="49" charset="0"/>
              </a:rPr>
              <a:t>    @RequestMapping("/processAddPerson")</a:t>
            </a:r>
          </a:p>
          <a:p>
            <a:pPr marL="0" indent="0">
              <a:buNone/>
            </a:pPr>
            <a:r>
              <a:rPr lang="nl-BE" sz="1000" i="1" dirty="0">
                <a:latin typeface="Courier New" panose="02070309020205020404" pitchFamily="49" charset="0"/>
                <a:cs typeface="Courier New" panose="02070309020205020404" pitchFamily="49" charset="0"/>
              </a:rPr>
              <a:t>    public String </a:t>
            </a:r>
            <a:r>
              <a:rPr lang="nl-BE" sz="1000" i="1" dirty="0" err="1">
                <a:latin typeface="Courier New" panose="02070309020205020404" pitchFamily="49" charset="0"/>
                <a:cs typeface="Courier New" panose="02070309020205020404" pitchFamily="49" charset="0"/>
              </a:rPr>
              <a:t>processAddPerson</a:t>
            </a:r>
            <a:r>
              <a:rPr lang="nl-BE" sz="1000" i="1" dirty="0">
                <a:latin typeface="Courier New" panose="02070309020205020404" pitchFamily="49" charset="0"/>
                <a:cs typeface="Courier New" panose="02070309020205020404" pitchFamily="49" charset="0"/>
              </a:rPr>
              <a:t>(Model </a:t>
            </a:r>
            <a:r>
              <a:rPr lang="nl-BE" sz="1000" i="1" dirty="0" err="1">
                <a:latin typeface="Courier New" panose="02070309020205020404" pitchFamily="49" charset="0"/>
                <a:cs typeface="Courier New" panose="02070309020205020404" pitchFamily="49" charset="0"/>
              </a:rPr>
              <a:t>model</a:t>
            </a:r>
            <a:r>
              <a:rPr lang="nl-BE" sz="1000" i="1" dirty="0">
                <a:latin typeface="Courier New" panose="02070309020205020404" pitchFamily="49" charset="0"/>
                <a:cs typeface="Courier New" panose="02070309020205020404" pitchFamily="49" charset="0"/>
              </a:rPr>
              <a:t>, </a:t>
            </a:r>
            <a:r>
              <a:rPr lang="nl-BE" sz="1000" i="1" dirty="0" err="1">
                <a:latin typeface="Courier New" panose="02070309020205020404" pitchFamily="49" charset="0"/>
                <a:cs typeface="Courier New" panose="02070309020205020404" pitchFamily="49" charset="0"/>
              </a:rPr>
              <a:t>HttpServletRequest</a:t>
            </a:r>
            <a:r>
              <a:rPr lang="nl-BE" sz="1000" i="1" dirty="0">
                <a:latin typeface="Courier New" panose="02070309020205020404" pitchFamily="49" charset="0"/>
                <a:cs typeface="Courier New" panose="02070309020205020404" pitchFamily="49" charset="0"/>
              </a:rPr>
              <a:t> </a:t>
            </a:r>
            <a:r>
              <a:rPr lang="nl-BE" sz="1000" i="1" dirty="0" err="1">
                <a:latin typeface="Courier New" panose="02070309020205020404" pitchFamily="49" charset="0"/>
                <a:cs typeface="Courier New" panose="02070309020205020404" pitchFamily="49" charset="0"/>
              </a:rPr>
              <a:t>request</a:t>
            </a:r>
            <a:r>
              <a:rPr lang="nl-BE" sz="1000" i="1" dirty="0">
                <a:latin typeface="Courier New" panose="02070309020205020404" pitchFamily="49" charset="0"/>
                <a:cs typeface="Courier New" panose="02070309020205020404" pitchFamily="49" charset="0"/>
              </a:rPr>
              <a:t>) {</a:t>
            </a:r>
          </a:p>
          <a:p>
            <a:pPr marL="0" indent="0">
              <a:buNone/>
            </a:pPr>
            <a:r>
              <a:rPr lang="nl-BE" sz="1000" i="1" dirty="0">
                <a:latin typeface="Courier New" panose="02070309020205020404" pitchFamily="49" charset="0"/>
                <a:cs typeface="Courier New" panose="02070309020205020404" pitchFamily="49" charset="0"/>
              </a:rPr>
              <a:t>        String name = </a:t>
            </a:r>
            <a:r>
              <a:rPr lang="nl-BE" sz="1000" i="1" dirty="0" err="1">
                <a:latin typeface="Courier New" panose="02070309020205020404" pitchFamily="49" charset="0"/>
                <a:cs typeface="Courier New" panose="02070309020205020404" pitchFamily="49" charset="0"/>
              </a:rPr>
              <a:t>request.getParameter</a:t>
            </a:r>
            <a:r>
              <a:rPr lang="nl-BE" sz="1000" i="1" dirty="0">
                <a:latin typeface="Courier New" panose="02070309020205020404" pitchFamily="49" charset="0"/>
                <a:cs typeface="Courier New" panose="02070309020205020404" pitchFamily="49" charset="0"/>
              </a:rPr>
              <a:t>("name");</a:t>
            </a:r>
          </a:p>
          <a:p>
            <a:pPr marL="0" indent="0">
              <a:buNone/>
            </a:pPr>
            <a:r>
              <a:rPr lang="nl-BE" sz="1000" i="1" dirty="0">
                <a:latin typeface="Courier New" panose="02070309020205020404" pitchFamily="49" charset="0"/>
                <a:cs typeface="Courier New" panose="02070309020205020404" pitchFamily="49" charset="0"/>
              </a:rPr>
              <a:t>        PERSON person = new Person();</a:t>
            </a:r>
          </a:p>
          <a:p>
            <a:pPr marL="0" indent="0">
              <a:buNone/>
            </a:pPr>
            <a:r>
              <a:rPr lang="nl-BE" sz="1000" i="1" dirty="0">
                <a:latin typeface="Courier New" panose="02070309020205020404" pitchFamily="49" charset="0"/>
                <a:cs typeface="Courier New" panose="02070309020205020404" pitchFamily="49" charset="0"/>
              </a:rPr>
              <a:t>        </a:t>
            </a:r>
            <a:r>
              <a:rPr lang="nl-BE" sz="1000" i="1" dirty="0" err="1">
                <a:latin typeface="Courier New" panose="02070309020205020404" pitchFamily="49" charset="0"/>
                <a:cs typeface="Courier New" panose="02070309020205020404" pitchFamily="49" charset="0"/>
              </a:rPr>
              <a:t>PERSON.setName</a:t>
            </a:r>
            <a:r>
              <a:rPr lang="nl-BE" sz="1000" i="1" dirty="0">
                <a:latin typeface="Courier New" panose="02070309020205020404" pitchFamily="49" charset="0"/>
                <a:cs typeface="Courier New" panose="02070309020205020404" pitchFamily="49" charset="0"/>
              </a:rPr>
              <a:t>(name);</a:t>
            </a:r>
          </a:p>
          <a:p>
            <a:pPr marL="0" indent="0">
              <a:buNone/>
            </a:pPr>
            <a:r>
              <a:rPr lang="nl-BE" sz="1000" i="1" dirty="0">
                <a:latin typeface="Courier New" panose="02070309020205020404" pitchFamily="49" charset="0"/>
                <a:cs typeface="Courier New" panose="02070309020205020404" pitchFamily="49" charset="0"/>
              </a:rPr>
              <a:t>        </a:t>
            </a:r>
            <a:r>
              <a:rPr lang="nl-BE" sz="1000" i="1" dirty="0" err="1">
                <a:latin typeface="Courier New" panose="02070309020205020404" pitchFamily="49" charset="0"/>
                <a:cs typeface="Courier New" panose="02070309020205020404" pitchFamily="49" charset="0"/>
              </a:rPr>
              <a:t>PERSONRepository.save</a:t>
            </a:r>
            <a:r>
              <a:rPr lang="nl-BE" sz="1000" i="1" dirty="0">
                <a:latin typeface="Courier New" panose="02070309020205020404" pitchFamily="49" charset="0"/>
                <a:cs typeface="Courier New" panose="02070309020205020404" pitchFamily="49" charset="0"/>
              </a:rPr>
              <a:t>(person);</a:t>
            </a:r>
          </a:p>
          <a:p>
            <a:pPr marL="0" indent="0">
              <a:buNone/>
            </a:pPr>
            <a:r>
              <a:rPr lang="nl-BE" sz="1000" i="1" dirty="0">
                <a:latin typeface="Courier New" panose="02070309020205020404" pitchFamily="49" charset="0"/>
                <a:cs typeface="Courier New" panose="02070309020205020404" pitchFamily="49" charset="0"/>
              </a:rPr>
              <a:t>        return "index";</a:t>
            </a:r>
          </a:p>
          <a:p>
            <a:pPr marL="0" indent="0">
              <a:buNone/>
            </a:pPr>
            <a:r>
              <a:rPr lang="nl-BE" sz="1000" i="1" dirty="0">
                <a:latin typeface="Courier New" panose="02070309020205020404" pitchFamily="49" charset="0"/>
                <a:cs typeface="Courier New" panose="02070309020205020404" pitchFamily="49" charset="0"/>
              </a:rPr>
              <a:t>    }</a:t>
            </a:r>
          </a:p>
          <a:p>
            <a:pPr marL="0" indent="0">
              <a:buNone/>
            </a:pPr>
            <a:endParaRPr lang="nl-BE" sz="1000"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15</a:t>
            </a:fld>
            <a:endParaRPr lang="nl-NL"/>
          </a:p>
        </p:txBody>
      </p:sp>
      <p:sp>
        <p:nvSpPr>
          <p:cNvPr id="5" name="Tijdelijke aanduiding voor inhoud 2">
            <a:extLst>
              <a:ext uri="{FF2B5EF4-FFF2-40B4-BE49-F238E27FC236}">
                <a16:creationId xmlns:a16="http://schemas.microsoft.com/office/drawing/2014/main" id="{AA2BC10E-C88D-4B09-B390-DD3AA49A42AC}"/>
              </a:ext>
            </a:extLst>
          </p:cNvPr>
          <p:cNvSpPr txBox="1">
            <a:spLocks/>
          </p:cNvSpPr>
          <p:nvPr/>
        </p:nvSpPr>
        <p:spPr>
          <a:xfrm>
            <a:off x="5892912" y="896471"/>
            <a:ext cx="6299088" cy="596152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D02023"/>
              </a:buClr>
              <a:buSzPct val="120000"/>
              <a:buFont typeface="Arial" panose="020B0604020202020204" pitchFamily="34" charset="0"/>
              <a:buChar char="•"/>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538163" indent="-269875" algn="l" defTabSz="914400" rtl="0" eaLnBrk="1" latinLnBrk="0" hangingPunct="1">
              <a:lnSpc>
                <a:spcPct val="90000"/>
              </a:lnSpc>
              <a:spcBef>
                <a:spcPts val="500"/>
              </a:spcBef>
              <a:buClr>
                <a:srgbClr val="006EBA"/>
              </a:buClr>
              <a:buSzPct val="120000"/>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nl-BE" sz="1100" i="1" dirty="0">
              <a:latin typeface="Courier New" panose="02070309020205020404" pitchFamily="49" charset="0"/>
              <a:cs typeface="Courier New" panose="02070309020205020404" pitchFamily="49" charset="0"/>
            </a:endParaRPr>
          </a:p>
          <a:p>
            <a:pPr marL="0" indent="0">
              <a:buNone/>
            </a:pPr>
            <a:r>
              <a:rPr lang="nl-BE" sz="900" i="1" dirty="0">
                <a:latin typeface="Courier New" panose="02070309020205020404" pitchFamily="49" charset="0"/>
                <a:cs typeface="Courier New" panose="02070309020205020404" pitchFamily="49" charset="0"/>
              </a:rPr>
              <a:t>    @RequestMapping("/addCustomer")</a:t>
            </a:r>
          </a:p>
          <a:p>
            <a:pPr marL="0" indent="0">
              <a:buNone/>
            </a:pPr>
            <a:r>
              <a:rPr lang="nl-BE" sz="900" i="1" dirty="0">
                <a:latin typeface="Courier New" panose="02070309020205020404" pitchFamily="49" charset="0"/>
                <a:cs typeface="Courier New" panose="02070309020205020404" pitchFamily="49" charset="0"/>
              </a:rPr>
              <a:t>    public String </a:t>
            </a:r>
            <a:r>
              <a:rPr lang="nl-BE" sz="900" i="1" dirty="0" err="1">
                <a:latin typeface="Courier New" panose="02070309020205020404" pitchFamily="49" charset="0"/>
                <a:cs typeface="Courier New" panose="02070309020205020404" pitchFamily="49" charset="0"/>
              </a:rPr>
              <a:t>addCustomer</a:t>
            </a:r>
            <a:r>
              <a:rPr lang="nl-BE" sz="900" i="1" dirty="0">
                <a:latin typeface="Courier New" panose="02070309020205020404" pitchFamily="49" charset="0"/>
                <a:cs typeface="Courier New" panose="02070309020205020404" pitchFamily="49" charset="0"/>
              </a:rPr>
              <a:t>() {</a:t>
            </a:r>
          </a:p>
          <a:p>
            <a:pPr marL="0" indent="0">
              <a:buNone/>
            </a:pPr>
            <a:r>
              <a:rPr lang="nl-BE" sz="900" i="1" dirty="0">
                <a:latin typeface="Courier New" panose="02070309020205020404" pitchFamily="49" charset="0"/>
                <a:cs typeface="Courier New" panose="02070309020205020404" pitchFamily="49" charset="0"/>
              </a:rPr>
              <a:t>        return "</a:t>
            </a:r>
            <a:r>
              <a:rPr lang="nl-BE" sz="900" i="1" dirty="0" err="1">
                <a:latin typeface="Courier New" panose="02070309020205020404" pitchFamily="49" charset="0"/>
                <a:cs typeface="Courier New" panose="02070309020205020404" pitchFamily="49" charset="0"/>
              </a:rPr>
              <a:t>addCustomer</a:t>
            </a:r>
            <a:r>
              <a:rPr lang="nl-BE" sz="900" i="1" dirty="0">
                <a:latin typeface="Courier New" panose="02070309020205020404" pitchFamily="49" charset="0"/>
                <a:cs typeface="Courier New" panose="02070309020205020404" pitchFamily="49" charset="0"/>
              </a:rPr>
              <a:t>";</a:t>
            </a:r>
          </a:p>
          <a:p>
            <a:pPr marL="0" indent="0">
              <a:buNone/>
            </a:pPr>
            <a:r>
              <a:rPr lang="nl-BE" sz="900" i="1" dirty="0">
                <a:latin typeface="Courier New" panose="02070309020205020404" pitchFamily="49" charset="0"/>
                <a:cs typeface="Courier New" panose="02070309020205020404" pitchFamily="49" charset="0"/>
              </a:rPr>
              <a:t>    }</a:t>
            </a:r>
          </a:p>
          <a:p>
            <a:pPr marL="0" indent="0">
              <a:buNone/>
            </a:pPr>
            <a:endParaRPr lang="nl-BE" sz="900" i="1" dirty="0">
              <a:latin typeface="Courier New" panose="02070309020205020404" pitchFamily="49" charset="0"/>
              <a:cs typeface="Courier New" panose="02070309020205020404" pitchFamily="49" charset="0"/>
            </a:endParaRPr>
          </a:p>
          <a:p>
            <a:pPr marL="0" indent="0">
              <a:buNone/>
            </a:pPr>
            <a:r>
              <a:rPr lang="nl-BE" sz="900" i="1" dirty="0">
                <a:latin typeface="Courier New" panose="02070309020205020404" pitchFamily="49" charset="0"/>
                <a:cs typeface="Courier New" panose="02070309020205020404" pitchFamily="49" charset="0"/>
              </a:rPr>
              <a:t>    @RequestMapping("/processAddCustomer")</a:t>
            </a:r>
          </a:p>
          <a:p>
            <a:pPr marL="0" indent="0">
              <a:buNone/>
            </a:pPr>
            <a:r>
              <a:rPr lang="nl-BE" sz="900" i="1" dirty="0">
                <a:latin typeface="Courier New" panose="02070309020205020404" pitchFamily="49" charset="0"/>
                <a:cs typeface="Courier New" panose="02070309020205020404" pitchFamily="49" charset="0"/>
              </a:rPr>
              <a:t>    public String </a:t>
            </a:r>
            <a:r>
              <a:rPr lang="nl-BE" sz="900" i="1" dirty="0" err="1">
                <a:latin typeface="Courier New" panose="02070309020205020404" pitchFamily="49" charset="0"/>
                <a:cs typeface="Courier New" panose="02070309020205020404" pitchFamily="49" charset="0"/>
              </a:rPr>
              <a:t>processAddCustomer</a:t>
            </a:r>
            <a:r>
              <a:rPr lang="nl-BE" sz="900" i="1" dirty="0">
                <a:latin typeface="Courier New" panose="02070309020205020404" pitchFamily="49" charset="0"/>
                <a:cs typeface="Courier New" panose="02070309020205020404" pitchFamily="49" charset="0"/>
              </a:rPr>
              <a:t>(Model </a:t>
            </a:r>
            <a:r>
              <a:rPr lang="nl-BE" sz="900" i="1" dirty="0" err="1">
                <a:latin typeface="Courier New" panose="02070309020205020404" pitchFamily="49" charset="0"/>
                <a:cs typeface="Courier New" panose="02070309020205020404" pitchFamily="49" charset="0"/>
              </a:rPr>
              <a:t>model</a:t>
            </a:r>
            <a:r>
              <a:rPr lang="nl-BE" sz="900" i="1" dirty="0">
                <a:latin typeface="Courier New" panose="02070309020205020404" pitchFamily="49" charset="0"/>
                <a:cs typeface="Courier New" panose="02070309020205020404" pitchFamily="49" charset="0"/>
              </a:rPr>
              <a:t>, </a:t>
            </a:r>
            <a:r>
              <a:rPr lang="nl-BE" sz="900" i="1" dirty="0" err="1">
                <a:latin typeface="Courier New" panose="02070309020205020404" pitchFamily="49" charset="0"/>
                <a:cs typeface="Courier New" panose="02070309020205020404" pitchFamily="49" charset="0"/>
              </a:rPr>
              <a:t>HttpServletRequest</a:t>
            </a:r>
            <a:r>
              <a:rPr lang="nl-BE" sz="900" i="1" dirty="0">
                <a:latin typeface="Courier New" panose="02070309020205020404" pitchFamily="49" charset="0"/>
                <a:cs typeface="Courier New" panose="02070309020205020404" pitchFamily="49" charset="0"/>
              </a:rPr>
              <a:t> </a:t>
            </a:r>
            <a:r>
              <a:rPr lang="nl-BE" sz="900" i="1" dirty="0" err="1">
                <a:latin typeface="Courier New" panose="02070309020205020404" pitchFamily="49" charset="0"/>
                <a:cs typeface="Courier New" panose="02070309020205020404" pitchFamily="49" charset="0"/>
              </a:rPr>
              <a:t>request</a:t>
            </a:r>
            <a:r>
              <a:rPr lang="nl-BE" sz="900" i="1" dirty="0">
                <a:latin typeface="Courier New" panose="02070309020205020404" pitchFamily="49" charset="0"/>
                <a:cs typeface="Courier New" panose="02070309020205020404" pitchFamily="49" charset="0"/>
              </a:rPr>
              <a:t>) {</a:t>
            </a:r>
          </a:p>
          <a:p>
            <a:pPr marL="0" indent="0">
              <a:buNone/>
            </a:pPr>
            <a:r>
              <a:rPr lang="nl-BE" sz="900" i="1" dirty="0">
                <a:latin typeface="Courier New" panose="02070309020205020404" pitchFamily="49" charset="0"/>
                <a:cs typeface="Courier New" panose="02070309020205020404" pitchFamily="49" charset="0"/>
              </a:rPr>
              <a:t>        String name = </a:t>
            </a:r>
            <a:r>
              <a:rPr lang="nl-BE" sz="900" i="1" dirty="0" err="1">
                <a:latin typeface="Courier New" panose="02070309020205020404" pitchFamily="49" charset="0"/>
                <a:cs typeface="Courier New" panose="02070309020205020404" pitchFamily="49" charset="0"/>
              </a:rPr>
              <a:t>request.getParameter</a:t>
            </a:r>
            <a:r>
              <a:rPr lang="nl-BE" sz="900" i="1" dirty="0">
                <a:latin typeface="Courier New" panose="02070309020205020404" pitchFamily="49" charset="0"/>
                <a:cs typeface="Courier New" panose="02070309020205020404" pitchFamily="49" charset="0"/>
              </a:rPr>
              <a:t>("name");</a:t>
            </a:r>
          </a:p>
          <a:p>
            <a:pPr marL="0" indent="0">
              <a:buNone/>
            </a:pPr>
            <a:r>
              <a:rPr lang="nl-BE" sz="900" i="1" dirty="0">
                <a:latin typeface="Courier New" panose="02070309020205020404" pitchFamily="49" charset="0"/>
                <a:cs typeface="Courier New" panose="02070309020205020404" pitchFamily="49" charset="0"/>
              </a:rPr>
              <a:t>        double discount = </a:t>
            </a:r>
            <a:r>
              <a:rPr lang="nl-BE" sz="900" i="1" dirty="0" err="1">
                <a:latin typeface="Courier New" panose="02070309020205020404" pitchFamily="49" charset="0"/>
                <a:cs typeface="Courier New" panose="02070309020205020404" pitchFamily="49" charset="0"/>
              </a:rPr>
              <a:t>Double.parseDouble</a:t>
            </a:r>
            <a:r>
              <a:rPr lang="nl-BE" sz="900" i="1" dirty="0">
                <a:latin typeface="Courier New" panose="02070309020205020404" pitchFamily="49" charset="0"/>
                <a:cs typeface="Courier New" panose="02070309020205020404" pitchFamily="49" charset="0"/>
              </a:rPr>
              <a:t>(</a:t>
            </a:r>
            <a:r>
              <a:rPr lang="nl-BE" sz="900" i="1" dirty="0" err="1">
                <a:latin typeface="Courier New" panose="02070309020205020404" pitchFamily="49" charset="0"/>
                <a:cs typeface="Courier New" panose="02070309020205020404" pitchFamily="49" charset="0"/>
              </a:rPr>
              <a:t>request.getParameter</a:t>
            </a:r>
            <a:r>
              <a:rPr lang="nl-BE" sz="900" i="1" dirty="0">
                <a:latin typeface="Courier New" panose="02070309020205020404" pitchFamily="49" charset="0"/>
                <a:cs typeface="Courier New" panose="02070309020205020404" pitchFamily="49" charset="0"/>
              </a:rPr>
              <a:t>(“discount"));</a:t>
            </a:r>
          </a:p>
          <a:p>
            <a:pPr marL="0" indent="0">
              <a:buNone/>
            </a:pPr>
            <a:r>
              <a:rPr lang="nl-BE" sz="900" i="1" dirty="0">
                <a:latin typeface="Courier New" panose="02070309020205020404" pitchFamily="49" charset="0"/>
                <a:cs typeface="Courier New" panose="02070309020205020404" pitchFamily="49" charset="0"/>
              </a:rPr>
              <a:t>        Customer </a:t>
            </a:r>
            <a:r>
              <a:rPr lang="nl-BE" sz="900" i="1" dirty="0" err="1">
                <a:latin typeface="Courier New" panose="02070309020205020404" pitchFamily="49" charset="0"/>
                <a:cs typeface="Courier New" panose="02070309020205020404" pitchFamily="49" charset="0"/>
              </a:rPr>
              <a:t>customer</a:t>
            </a:r>
            <a:r>
              <a:rPr lang="nl-BE" sz="900" i="1" dirty="0">
                <a:latin typeface="Courier New" panose="02070309020205020404" pitchFamily="49" charset="0"/>
                <a:cs typeface="Courier New" panose="02070309020205020404" pitchFamily="49" charset="0"/>
              </a:rPr>
              <a:t> = new Customer();</a:t>
            </a:r>
          </a:p>
          <a:p>
            <a:pPr marL="0" indent="0">
              <a:buNone/>
            </a:pPr>
            <a:r>
              <a:rPr lang="nl-BE" sz="900" i="1" dirty="0">
                <a:latin typeface="Courier New" panose="02070309020205020404" pitchFamily="49" charset="0"/>
                <a:cs typeface="Courier New" panose="02070309020205020404" pitchFamily="49" charset="0"/>
              </a:rPr>
              <a:t>        </a:t>
            </a:r>
            <a:r>
              <a:rPr lang="nl-BE" sz="900" i="1" dirty="0" err="1">
                <a:latin typeface="Courier New" panose="02070309020205020404" pitchFamily="49" charset="0"/>
                <a:cs typeface="Courier New" panose="02070309020205020404" pitchFamily="49" charset="0"/>
              </a:rPr>
              <a:t>customer.setName</a:t>
            </a:r>
            <a:r>
              <a:rPr lang="nl-BE" sz="900" i="1" dirty="0">
                <a:latin typeface="Courier New" panose="02070309020205020404" pitchFamily="49" charset="0"/>
                <a:cs typeface="Courier New" panose="02070309020205020404" pitchFamily="49" charset="0"/>
              </a:rPr>
              <a:t>(name);</a:t>
            </a:r>
          </a:p>
          <a:p>
            <a:pPr marL="0" indent="0">
              <a:buNone/>
            </a:pPr>
            <a:r>
              <a:rPr lang="nl-BE" sz="900" i="1" dirty="0">
                <a:latin typeface="Courier New" panose="02070309020205020404" pitchFamily="49" charset="0"/>
                <a:cs typeface="Courier New" panose="02070309020205020404" pitchFamily="49" charset="0"/>
              </a:rPr>
              <a:t>        </a:t>
            </a:r>
            <a:r>
              <a:rPr lang="nl-BE" sz="900" i="1" dirty="0" err="1">
                <a:latin typeface="Courier New" panose="02070309020205020404" pitchFamily="49" charset="0"/>
                <a:cs typeface="Courier New" panose="02070309020205020404" pitchFamily="49" charset="0"/>
              </a:rPr>
              <a:t>customer.setDiscount</a:t>
            </a:r>
            <a:r>
              <a:rPr lang="nl-BE" sz="900" i="1" dirty="0">
                <a:latin typeface="Courier New" panose="02070309020205020404" pitchFamily="49" charset="0"/>
                <a:cs typeface="Courier New" panose="02070309020205020404" pitchFamily="49" charset="0"/>
              </a:rPr>
              <a:t>(discount);</a:t>
            </a:r>
          </a:p>
          <a:p>
            <a:pPr marL="0" indent="0">
              <a:buNone/>
            </a:pPr>
            <a:r>
              <a:rPr lang="nl-BE" sz="900" i="1" dirty="0">
                <a:latin typeface="Courier New" panose="02070309020205020404" pitchFamily="49" charset="0"/>
                <a:cs typeface="Courier New" panose="02070309020205020404" pitchFamily="49" charset="0"/>
              </a:rPr>
              <a:t>        </a:t>
            </a:r>
            <a:r>
              <a:rPr lang="nl-BE" sz="900" i="1" dirty="0" err="1">
                <a:latin typeface="Courier New" panose="02070309020205020404" pitchFamily="49" charset="0"/>
                <a:cs typeface="Courier New" panose="02070309020205020404" pitchFamily="49" charset="0"/>
              </a:rPr>
              <a:t>personRepository.save</a:t>
            </a:r>
            <a:r>
              <a:rPr lang="nl-BE" sz="900" i="1" dirty="0">
                <a:latin typeface="Courier New" panose="02070309020205020404" pitchFamily="49" charset="0"/>
                <a:cs typeface="Courier New" panose="02070309020205020404" pitchFamily="49" charset="0"/>
              </a:rPr>
              <a:t>(customer);</a:t>
            </a:r>
          </a:p>
          <a:p>
            <a:pPr marL="0" indent="0">
              <a:buNone/>
            </a:pPr>
            <a:r>
              <a:rPr lang="nl-BE" sz="900" i="1" dirty="0">
                <a:latin typeface="Courier New" panose="02070309020205020404" pitchFamily="49" charset="0"/>
                <a:cs typeface="Courier New" panose="02070309020205020404" pitchFamily="49" charset="0"/>
              </a:rPr>
              <a:t>        return "index";</a:t>
            </a:r>
          </a:p>
          <a:p>
            <a:pPr marL="0" indent="0">
              <a:buNone/>
            </a:pPr>
            <a:r>
              <a:rPr lang="nl-BE" sz="900" i="1" dirty="0">
                <a:latin typeface="Courier New" panose="02070309020205020404" pitchFamily="49" charset="0"/>
                <a:cs typeface="Courier New" panose="02070309020205020404" pitchFamily="49" charset="0"/>
              </a:rPr>
              <a:t>    } </a:t>
            </a:r>
          </a:p>
          <a:p>
            <a:pPr marL="0" indent="0">
              <a:buFont typeface="Arial" panose="020B0604020202020204" pitchFamily="34" charset="0"/>
              <a:buNone/>
            </a:pPr>
            <a:endParaRPr lang="nl-BE" sz="1100" dirty="0"/>
          </a:p>
          <a:p>
            <a:pPr marL="0" indent="0">
              <a:buFont typeface="Arial" panose="020B0604020202020204" pitchFamily="34" charset="0"/>
              <a:buNone/>
            </a:pPr>
            <a:endParaRPr lang="nl-BE" sz="1100" dirty="0"/>
          </a:p>
        </p:txBody>
      </p:sp>
    </p:spTree>
    <p:extLst>
      <p:ext uri="{BB962C8B-B14F-4D97-AF65-F5344CB8AC3E}">
        <p14:creationId xmlns:p14="http://schemas.microsoft.com/office/powerpoint/2010/main" val="14341120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sz="2800" dirty="0"/>
              <a:t>Step 4: </a:t>
            </a:r>
            <a:r>
              <a:rPr lang="nl-BE" sz="2800" dirty="0" err="1"/>
              <a:t>Create</a:t>
            </a:r>
            <a:r>
              <a:rPr lang="nl-BE" sz="2800" dirty="0"/>
              <a:t> </a:t>
            </a:r>
            <a:r>
              <a:rPr lang="nl-BE" sz="2800" dirty="0" err="1"/>
              <a:t>PersonController</a:t>
            </a:r>
            <a:r>
              <a:rPr lang="nl-BE" sz="2800" dirty="0"/>
              <a:t>: code (</a:t>
            </a:r>
            <a:r>
              <a:rPr lang="nl-BE" sz="2800" dirty="0" err="1"/>
              <a:t>continuation</a:t>
            </a:r>
            <a:r>
              <a:rPr lang="nl-BE" sz="2800" dirty="0"/>
              <a:t>)</a:t>
            </a:r>
          </a:p>
        </p:txBody>
      </p:sp>
      <p:sp>
        <p:nvSpPr>
          <p:cNvPr id="3" name="Tijdelijke aanduiding voor inhoud 2"/>
          <p:cNvSpPr>
            <a:spLocks noGrp="1"/>
          </p:cNvSpPr>
          <p:nvPr>
            <p:ph idx="1"/>
          </p:nvPr>
        </p:nvSpPr>
        <p:spPr>
          <a:xfrm>
            <a:off x="179295" y="896471"/>
            <a:ext cx="5784625" cy="5988517"/>
          </a:xfrm>
        </p:spPr>
        <p:txBody>
          <a:bodyPr>
            <a:normAutofit/>
          </a:bodyPr>
          <a:lstStyle/>
          <a:p>
            <a:pPr marL="0" indent="0">
              <a:buNone/>
            </a:pPr>
            <a:r>
              <a:rPr lang="nl-BE" sz="900" i="1" dirty="0">
                <a:latin typeface="Courier New" panose="02070309020205020404" pitchFamily="49" charset="0"/>
                <a:cs typeface="Courier New" panose="02070309020205020404" pitchFamily="49" charset="0"/>
              </a:rPr>
              <a:t>@RequestMapping("/addEmployee")</a:t>
            </a:r>
          </a:p>
          <a:p>
            <a:pPr marL="0" indent="0">
              <a:buNone/>
            </a:pPr>
            <a:r>
              <a:rPr lang="nl-BE" sz="900" i="1" dirty="0">
                <a:latin typeface="Courier New" panose="02070309020205020404" pitchFamily="49" charset="0"/>
                <a:cs typeface="Courier New" panose="02070309020205020404" pitchFamily="49" charset="0"/>
              </a:rPr>
              <a:t>    public String </a:t>
            </a:r>
            <a:r>
              <a:rPr lang="nl-BE" sz="900" i="1" dirty="0" err="1">
                <a:latin typeface="Courier New" panose="02070309020205020404" pitchFamily="49" charset="0"/>
                <a:cs typeface="Courier New" panose="02070309020205020404" pitchFamily="49" charset="0"/>
              </a:rPr>
              <a:t>addEmployee</a:t>
            </a:r>
            <a:r>
              <a:rPr lang="nl-BE" sz="900" i="1" dirty="0">
                <a:latin typeface="Courier New" panose="02070309020205020404" pitchFamily="49" charset="0"/>
                <a:cs typeface="Courier New" panose="02070309020205020404" pitchFamily="49" charset="0"/>
              </a:rPr>
              <a:t> () {</a:t>
            </a:r>
          </a:p>
          <a:p>
            <a:pPr marL="0" indent="0">
              <a:buNone/>
            </a:pPr>
            <a:r>
              <a:rPr lang="nl-BE" sz="900" i="1" dirty="0">
                <a:latin typeface="Courier New" panose="02070309020205020404" pitchFamily="49" charset="0"/>
                <a:cs typeface="Courier New" panose="02070309020205020404" pitchFamily="49" charset="0"/>
              </a:rPr>
              <a:t>        return "</a:t>
            </a:r>
            <a:r>
              <a:rPr lang="nl-BE" sz="900" i="1" dirty="0" err="1">
                <a:latin typeface="Courier New" panose="02070309020205020404" pitchFamily="49" charset="0"/>
                <a:cs typeface="Courier New" panose="02070309020205020404" pitchFamily="49" charset="0"/>
              </a:rPr>
              <a:t>addEmployee</a:t>
            </a:r>
            <a:r>
              <a:rPr lang="nl-BE" sz="900" i="1" dirty="0">
                <a:latin typeface="Courier New" panose="02070309020205020404" pitchFamily="49" charset="0"/>
                <a:cs typeface="Courier New" panose="02070309020205020404" pitchFamily="49" charset="0"/>
              </a:rPr>
              <a:t>";</a:t>
            </a:r>
          </a:p>
          <a:p>
            <a:pPr marL="0" indent="0">
              <a:buNone/>
            </a:pPr>
            <a:r>
              <a:rPr lang="nl-BE" sz="900" i="1" dirty="0">
                <a:latin typeface="Courier New" panose="02070309020205020404" pitchFamily="49" charset="0"/>
                <a:cs typeface="Courier New" panose="02070309020205020404" pitchFamily="49" charset="0"/>
              </a:rPr>
              <a:t>    }</a:t>
            </a:r>
          </a:p>
          <a:p>
            <a:pPr marL="0" indent="0">
              <a:buNone/>
            </a:pPr>
            <a:endParaRPr lang="nl-BE" sz="900" i="1" dirty="0">
              <a:latin typeface="Courier New" panose="02070309020205020404" pitchFamily="49" charset="0"/>
              <a:cs typeface="Courier New" panose="02070309020205020404" pitchFamily="49" charset="0"/>
            </a:endParaRPr>
          </a:p>
          <a:p>
            <a:pPr marL="0" indent="0">
              <a:buNone/>
            </a:pPr>
            <a:r>
              <a:rPr lang="nl-BE" sz="900" i="1" dirty="0">
                <a:latin typeface="Courier New" panose="02070309020205020404" pitchFamily="49" charset="0"/>
                <a:cs typeface="Courier New" panose="02070309020205020404" pitchFamily="49" charset="0"/>
              </a:rPr>
              <a:t>    @RequestMapping("/processAddEmployee")</a:t>
            </a:r>
          </a:p>
          <a:p>
            <a:pPr marL="0" indent="0">
              <a:buNone/>
            </a:pPr>
            <a:r>
              <a:rPr lang="nl-BE" sz="900" i="1" dirty="0">
                <a:latin typeface="Courier New" panose="02070309020205020404" pitchFamily="49" charset="0"/>
                <a:cs typeface="Courier New" panose="02070309020205020404" pitchFamily="49" charset="0"/>
              </a:rPr>
              <a:t>    public String </a:t>
            </a:r>
            <a:r>
              <a:rPr lang="nl-BE" sz="900" i="1" dirty="0" err="1">
                <a:latin typeface="Courier New" panose="02070309020205020404" pitchFamily="49" charset="0"/>
                <a:cs typeface="Courier New" panose="02070309020205020404" pitchFamily="49" charset="0"/>
              </a:rPr>
              <a:t>processAddEmployee</a:t>
            </a:r>
            <a:r>
              <a:rPr lang="nl-BE" sz="900" i="1" dirty="0">
                <a:latin typeface="Courier New" panose="02070309020205020404" pitchFamily="49" charset="0"/>
                <a:cs typeface="Courier New" panose="02070309020205020404" pitchFamily="49" charset="0"/>
              </a:rPr>
              <a:t> (Model </a:t>
            </a:r>
            <a:r>
              <a:rPr lang="nl-BE" sz="900" i="1" dirty="0" err="1">
                <a:latin typeface="Courier New" panose="02070309020205020404" pitchFamily="49" charset="0"/>
                <a:cs typeface="Courier New" panose="02070309020205020404" pitchFamily="49" charset="0"/>
              </a:rPr>
              <a:t>model</a:t>
            </a:r>
            <a:r>
              <a:rPr lang="nl-BE" sz="900" i="1" dirty="0">
                <a:latin typeface="Courier New" panose="02070309020205020404" pitchFamily="49" charset="0"/>
                <a:cs typeface="Courier New" panose="02070309020205020404" pitchFamily="49" charset="0"/>
              </a:rPr>
              <a:t>, </a:t>
            </a:r>
            <a:r>
              <a:rPr lang="nl-BE" sz="900" i="1" dirty="0" err="1">
                <a:latin typeface="Courier New" panose="02070309020205020404" pitchFamily="49" charset="0"/>
                <a:cs typeface="Courier New" panose="02070309020205020404" pitchFamily="49" charset="0"/>
              </a:rPr>
              <a:t>HttpServletRequest</a:t>
            </a:r>
            <a:r>
              <a:rPr lang="nl-BE" sz="900" i="1" dirty="0">
                <a:latin typeface="Courier New" panose="02070309020205020404" pitchFamily="49" charset="0"/>
                <a:cs typeface="Courier New" panose="02070309020205020404" pitchFamily="49" charset="0"/>
              </a:rPr>
              <a:t> </a:t>
            </a:r>
            <a:r>
              <a:rPr lang="nl-BE" sz="900" i="1" dirty="0" err="1">
                <a:latin typeface="Courier New" panose="02070309020205020404" pitchFamily="49" charset="0"/>
                <a:cs typeface="Courier New" panose="02070309020205020404" pitchFamily="49" charset="0"/>
              </a:rPr>
              <a:t>request</a:t>
            </a:r>
            <a:r>
              <a:rPr lang="nl-BE" sz="900" i="1" dirty="0">
                <a:latin typeface="Courier New" panose="02070309020205020404" pitchFamily="49" charset="0"/>
                <a:cs typeface="Courier New" panose="02070309020205020404" pitchFamily="49" charset="0"/>
              </a:rPr>
              <a:t>) {</a:t>
            </a:r>
          </a:p>
          <a:p>
            <a:pPr marL="0" indent="0">
              <a:buNone/>
            </a:pPr>
            <a:r>
              <a:rPr lang="nl-BE" sz="900" i="1" dirty="0">
                <a:latin typeface="Courier New" panose="02070309020205020404" pitchFamily="49" charset="0"/>
                <a:cs typeface="Courier New" panose="02070309020205020404" pitchFamily="49" charset="0"/>
              </a:rPr>
              <a:t>        String NAME = </a:t>
            </a:r>
            <a:r>
              <a:rPr lang="nl-BE" sz="900" i="1" dirty="0" err="1">
                <a:latin typeface="Courier New" panose="02070309020205020404" pitchFamily="49" charset="0"/>
                <a:cs typeface="Courier New" panose="02070309020205020404" pitchFamily="49" charset="0"/>
              </a:rPr>
              <a:t>request.getParameter</a:t>
            </a:r>
            <a:r>
              <a:rPr lang="nl-BE" sz="900" i="1" dirty="0">
                <a:latin typeface="Courier New" panose="02070309020205020404" pitchFamily="49" charset="0"/>
                <a:cs typeface="Courier New" panose="02070309020205020404" pitchFamily="49" charset="0"/>
              </a:rPr>
              <a:t>("name");</a:t>
            </a:r>
          </a:p>
          <a:p>
            <a:pPr marL="0" indent="0">
              <a:buNone/>
            </a:pPr>
            <a:r>
              <a:rPr lang="nl-BE" sz="900" i="1" dirty="0">
                <a:latin typeface="Courier New" panose="02070309020205020404" pitchFamily="49" charset="0"/>
                <a:cs typeface="Courier New" panose="02070309020205020404" pitchFamily="49" charset="0"/>
              </a:rPr>
              <a:t>        double </a:t>
            </a:r>
            <a:r>
              <a:rPr lang="nl-BE" sz="900" i="1" dirty="0" err="1">
                <a:latin typeface="Courier New" panose="02070309020205020404" pitchFamily="49" charset="0"/>
                <a:cs typeface="Courier New" panose="02070309020205020404" pitchFamily="49" charset="0"/>
              </a:rPr>
              <a:t>salary</a:t>
            </a:r>
            <a:r>
              <a:rPr lang="nl-BE" sz="900" i="1" dirty="0">
                <a:latin typeface="Courier New" panose="02070309020205020404" pitchFamily="49" charset="0"/>
                <a:cs typeface="Courier New" panose="02070309020205020404" pitchFamily="49" charset="0"/>
              </a:rPr>
              <a:t> =  </a:t>
            </a:r>
            <a:r>
              <a:rPr lang="nl-BE" sz="900" i="1" dirty="0" err="1">
                <a:latin typeface="Courier New" panose="02070309020205020404" pitchFamily="49" charset="0"/>
                <a:cs typeface="Courier New" panose="02070309020205020404" pitchFamily="49" charset="0"/>
              </a:rPr>
              <a:t>Double.parseDouble</a:t>
            </a:r>
            <a:r>
              <a:rPr lang="nl-BE" sz="900" i="1" dirty="0">
                <a:latin typeface="Courier New" panose="02070309020205020404" pitchFamily="49" charset="0"/>
                <a:cs typeface="Courier New" panose="02070309020205020404" pitchFamily="49" charset="0"/>
              </a:rPr>
              <a:t>(</a:t>
            </a:r>
            <a:r>
              <a:rPr lang="nl-BE" sz="900" i="1" dirty="0" err="1">
                <a:latin typeface="Courier New" panose="02070309020205020404" pitchFamily="49" charset="0"/>
                <a:cs typeface="Courier New" panose="02070309020205020404" pitchFamily="49" charset="0"/>
              </a:rPr>
              <a:t>request.getParameter</a:t>
            </a:r>
            <a:r>
              <a:rPr lang="nl-BE" sz="900" i="1" dirty="0">
                <a:latin typeface="Courier New" panose="02070309020205020404" pitchFamily="49" charset="0"/>
                <a:cs typeface="Courier New" panose="02070309020205020404" pitchFamily="49" charset="0"/>
              </a:rPr>
              <a:t>("</a:t>
            </a:r>
            <a:r>
              <a:rPr lang="nl-BE" sz="900" i="1" dirty="0" err="1">
                <a:latin typeface="Courier New" panose="02070309020205020404" pitchFamily="49" charset="0"/>
                <a:cs typeface="Courier New" panose="02070309020205020404" pitchFamily="49" charset="0"/>
              </a:rPr>
              <a:t>salary</a:t>
            </a:r>
            <a:r>
              <a:rPr lang="nl-BE" sz="900" i="1" dirty="0">
                <a:latin typeface="Courier New" panose="02070309020205020404" pitchFamily="49" charset="0"/>
                <a:cs typeface="Courier New" panose="02070309020205020404" pitchFamily="49" charset="0"/>
              </a:rPr>
              <a:t>"));</a:t>
            </a:r>
          </a:p>
          <a:p>
            <a:pPr marL="0" indent="0">
              <a:buNone/>
            </a:pPr>
            <a:r>
              <a:rPr lang="nl-BE" sz="900" i="1" dirty="0">
                <a:latin typeface="Courier New" panose="02070309020205020404" pitchFamily="49" charset="0"/>
                <a:cs typeface="Courier New" panose="02070309020205020404" pitchFamily="49" charset="0"/>
              </a:rPr>
              <a:t>        EMPLOYEE employee = new Employee ();</a:t>
            </a:r>
          </a:p>
          <a:p>
            <a:pPr marL="0" indent="0">
              <a:buNone/>
            </a:pPr>
            <a:r>
              <a:rPr lang="nl-BE" sz="900" i="1" dirty="0">
                <a:latin typeface="Courier New" panose="02070309020205020404" pitchFamily="49" charset="0"/>
                <a:cs typeface="Courier New" panose="02070309020205020404" pitchFamily="49" charset="0"/>
              </a:rPr>
              <a:t>        EMPLOYEE. </a:t>
            </a:r>
            <a:r>
              <a:rPr lang="nl-BE" sz="900" i="1" dirty="0" err="1">
                <a:latin typeface="Courier New" panose="02070309020205020404" pitchFamily="49" charset="0"/>
                <a:cs typeface="Courier New" panose="02070309020205020404" pitchFamily="49" charset="0"/>
              </a:rPr>
              <a:t>setName</a:t>
            </a:r>
            <a:r>
              <a:rPr lang="nl-BE" sz="900" i="1" dirty="0">
                <a:latin typeface="Courier New" panose="02070309020205020404" pitchFamily="49" charset="0"/>
                <a:cs typeface="Courier New" panose="02070309020205020404" pitchFamily="49" charset="0"/>
              </a:rPr>
              <a:t>(name);</a:t>
            </a:r>
          </a:p>
          <a:p>
            <a:pPr marL="0" indent="0">
              <a:buNone/>
            </a:pPr>
            <a:r>
              <a:rPr lang="nl-BE" sz="900" i="1" dirty="0">
                <a:latin typeface="Courier New" panose="02070309020205020404" pitchFamily="49" charset="0"/>
                <a:cs typeface="Courier New" panose="02070309020205020404" pitchFamily="49" charset="0"/>
              </a:rPr>
              <a:t>        </a:t>
            </a:r>
            <a:r>
              <a:rPr lang="nl-BE" sz="900" i="1" dirty="0" err="1">
                <a:latin typeface="Courier New" panose="02070309020205020404" pitchFamily="49" charset="0"/>
                <a:cs typeface="Courier New" panose="02070309020205020404" pitchFamily="49" charset="0"/>
              </a:rPr>
              <a:t>EMPLOYEE.setSalary</a:t>
            </a:r>
            <a:r>
              <a:rPr lang="nl-BE" sz="900" i="1" dirty="0">
                <a:latin typeface="Courier New" panose="02070309020205020404" pitchFamily="49" charset="0"/>
                <a:cs typeface="Courier New" panose="02070309020205020404" pitchFamily="49" charset="0"/>
              </a:rPr>
              <a:t>(</a:t>
            </a:r>
            <a:r>
              <a:rPr lang="nl-BE" sz="900" i="1" dirty="0" err="1">
                <a:latin typeface="Courier New" panose="02070309020205020404" pitchFamily="49" charset="0"/>
                <a:cs typeface="Courier New" panose="02070309020205020404" pitchFamily="49" charset="0"/>
              </a:rPr>
              <a:t>salary</a:t>
            </a:r>
            <a:r>
              <a:rPr lang="nl-BE" sz="900" i="1" dirty="0">
                <a:latin typeface="Courier New" panose="02070309020205020404" pitchFamily="49" charset="0"/>
                <a:cs typeface="Courier New" panose="02070309020205020404" pitchFamily="49" charset="0"/>
              </a:rPr>
              <a:t>);</a:t>
            </a:r>
          </a:p>
          <a:p>
            <a:pPr marL="0" indent="0">
              <a:buNone/>
            </a:pPr>
            <a:r>
              <a:rPr lang="nl-BE" sz="900" i="1" dirty="0">
                <a:latin typeface="Courier New" panose="02070309020205020404" pitchFamily="49" charset="0"/>
                <a:cs typeface="Courier New" panose="02070309020205020404" pitchFamily="49" charset="0"/>
              </a:rPr>
              <a:t>        </a:t>
            </a:r>
            <a:r>
              <a:rPr lang="nl-BE" sz="900" i="1" dirty="0" err="1">
                <a:latin typeface="Courier New" panose="02070309020205020404" pitchFamily="49" charset="0"/>
                <a:cs typeface="Courier New" panose="02070309020205020404" pitchFamily="49" charset="0"/>
              </a:rPr>
              <a:t>PERSONRepository.save</a:t>
            </a:r>
            <a:r>
              <a:rPr lang="nl-BE" sz="900" i="1" dirty="0">
                <a:latin typeface="Courier New" panose="02070309020205020404" pitchFamily="49" charset="0"/>
                <a:cs typeface="Courier New" panose="02070309020205020404" pitchFamily="49" charset="0"/>
              </a:rPr>
              <a:t>(employee);</a:t>
            </a:r>
          </a:p>
          <a:p>
            <a:pPr marL="0" indent="0">
              <a:buNone/>
            </a:pPr>
            <a:r>
              <a:rPr lang="nl-BE" sz="900" i="1" dirty="0">
                <a:latin typeface="Courier New" panose="02070309020205020404" pitchFamily="49" charset="0"/>
                <a:cs typeface="Courier New" panose="02070309020205020404" pitchFamily="49" charset="0"/>
              </a:rPr>
              <a:t>        return "index";</a:t>
            </a:r>
          </a:p>
          <a:p>
            <a:pPr marL="0" indent="0">
              <a:buNone/>
            </a:pPr>
            <a:r>
              <a:rPr lang="nl-BE" sz="900" i="1" dirty="0">
                <a:latin typeface="Courier New" panose="02070309020205020404" pitchFamily="49" charset="0"/>
                <a:cs typeface="Courier New" panose="02070309020205020404" pitchFamily="49" charset="0"/>
              </a:rPr>
              <a:t>    }</a:t>
            </a:r>
          </a:p>
          <a:p>
            <a:pPr marL="0" indent="0">
              <a:buNone/>
            </a:pPr>
            <a:endParaRPr lang="nl-BE" sz="900" i="1" dirty="0">
              <a:latin typeface="Courier New" panose="02070309020205020404" pitchFamily="49" charset="0"/>
              <a:cs typeface="Courier New" panose="02070309020205020404" pitchFamily="49" charset="0"/>
            </a:endParaRPr>
          </a:p>
          <a:p>
            <a:pPr marL="0" indent="0">
              <a:buNone/>
            </a:pPr>
            <a:endParaRPr lang="nl-BE" sz="1000"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16</a:t>
            </a:fld>
            <a:endParaRPr lang="nl-NL"/>
          </a:p>
        </p:txBody>
      </p:sp>
      <p:sp>
        <p:nvSpPr>
          <p:cNvPr id="5" name="Tijdelijke aanduiding voor inhoud 2">
            <a:extLst>
              <a:ext uri="{FF2B5EF4-FFF2-40B4-BE49-F238E27FC236}">
                <a16:creationId xmlns:a16="http://schemas.microsoft.com/office/drawing/2014/main" id="{AA2BC10E-C88D-4B09-B390-DD3AA49A42AC}"/>
              </a:ext>
            </a:extLst>
          </p:cNvPr>
          <p:cNvSpPr txBox="1">
            <a:spLocks/>
          </p:cNvSpPr>
          <p:nvPr/>
        </p:nvSpPr>
        <p:spPr>
          <a:xfrm>
            <a:off x="5892912" y="896471"/>
            <a:ext cx="6299088" cy="596152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D02023"/>
              </a:buClr>
              <a:buSzPct val="120000"/>
              <a:buFont typeface="Arial" panose="020B0604020202020204" pitchFamily="34" charset="0"/>
              <a:buChar char="•"/>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538163" indent="-269875" algn="l" defTabSz="914400" rtl="0" eaLnBrk="1" latinLnBrk="0" hangingPunct="1">
              <a:lnSpc>
                <a:spcPct val="90000"/>
              </a:lnSpc>
              <a:spcBef>
                <a:spcPts val="500"/>
              </a:spcBef>
              <a:buClr>
                <a:srgbClr val="006EBA"/>
              </a:buClr>
              <a:buSzPct val="120000"/>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nl-BE" sz="900" i="1" dirty="0">
                <a:latin typeface="Courier New" panose="02070309020205020404" pitchFamily="49" charset="0"/>
                <a:cs typeface="Courier New" panose="02070309020205020404" pitchFamily="49" charset="0"/>
              </a:rPr>
              <a:t> @RequestMapping("/addExecutive")</a:t>
            </a:r>
          </a:p>
          <a:p>
            <a:pPr marL="0" indent="0">
              <a:buNone/>
            </a:pPr>
            <a:r>
              <a:rPr lang="nl-BE" sz="900" i="1" dirty="0">
                <a:latin typeface="Courier New" panose="02070309020205020404" pitchFamily="49" charset="0"/>
                <a:cs typeface="Courier New" panose="02070309020205020404" pitchFamily="49" charset="0"/>
              </a:rPr>
              <a:t>    public String </a:t>
            </a:r>
            <a:r>
              <a:rPr lang="nl-BE" sz="900" i="1" dirty="0" err="1">
                <a:latin typeface="Courier New" panose="02070309020205020404" pitchFamily="49" charset="0"/>
                <a:cs typeface="Courier New" panose="02070309020205020404" pitchFamily="49" charset="0"/>
              </a:rPr>
              <a:t>addExecutive</a:t>
            </a:r>
            <a:r>
              <a:rPr lang="nl-BE" sz="900" i="1" dirty="0">
                <a:latin typeface="Courier New" panose="02070309020205020404" pitchFamily="49" charset="0"/>
                <a:cs typeface="Courier New" panose="02070309020205020404" pitchFamily="49" charset="0"/>
              </a:rPr>
              <a:t> () {</a:t>
            </a:r>
          </a:p>
          <a:p>
            <a:pPr marL="0" indent="0">
              <a:buNone/>
            </a:pPr>
            <a:r>
              <a:rPr lang="nl-BE" sz="900" i="1" dirty="0">
                <a:latin typeface="Courier New" panose="02070309020205020404" pitchFamily="49" charset="0"/>
                <a:cs typeface="Courier New" panose="02070309020205020404" pitchFamily="49" charset="0"/>
              </a:rPr>
              <a:t>        return "</a:t>
            </a:r>
            <a:r>
              <a:rPr lang="nl-BE" sz="900" i="1" dirty="0" err="1">
                <a:latin typeface="Courier New" panose="02070309020205020404" pitchFamily="49" charset="0"/>
                <a:cs typeface="Courier New" panose="02070309020205020404" pitchFamily="49" charset="0"/>
              </a:rPr>
              <a:t>addExecutive</a:t>
            </a:r>
            <a:r>
              <a:rPr lang="nl-BE" sz="900" i="1" dirty="0">
                <a:latin typeface="Courier New" panose="02070309020205020404" pitchFamily="49" charset="0"/>
                <a:cs typeface="Courier New" panose="02070309020205020404" pitchFamily="49" charset="0"/>
              </a:rPr>
              <a:t>";</a:t>
            </a:r>
          </a:p>
          <a:p>
            <a:pPr marL="0" indent="0">
              <a:buNone/>
            </a:pPr>
            <a:r>
              <a:rPr lang="nl-BE" sz="900" i="1" dirty="0">
                <a:latin typeface="Courier New" panose="02070309020205020404" pitchFamily="49" charset="0"/>
                <a:cs typeface="Courier New" panose="02070309020205020404" pitchFamily="49" charset="0"/>
              </a:rPr>
              <a:t>    }</a:t>
            </a:r>
          </a:p>
          <a:p>
            <a:pPr marL="0" indent="0">
              <a:buNone/>
            </a:pPr>
            <a:endParaRPr lang="nl-BE" sz="900" i="1" dirty="0">
              <a:latin typeface="Courier New" panose="02070309020205020404" pitchFamily="49" charset="0"/>
              <a:cs typeface="Courier New" panose="02070309020205020404" pitchFamily="49" charset="0"/>
            </a:endParaRPr>
          </a:p>
          <a:p>
            <a:pPr marL="0" indent="0">
              <a:buNone/>
            </a:pPr>
            <a:r>
              <a:rPr lang="nl-BE" sz="900" i="1" dirty="0">
                <a:latin typeface="Courier New" panose="02070309020205020404" pitchFamily="49" charset="0"/>
                <a:cs typeface="Courier New" panose="02070309020205020404" pitchFamily="49" charset="0"/>
              </a:rPr>
              <a:t>    @RequestMapping("/processAddExecutive")</a:t>
            </a:r>
          </a:p>
          <a:p>
            <a:pPr marL="0" indent="0">
              <a:buNone/>
            </a:pPr>
            <a:r>
              <a:rPr lang="nl-BE" sz="900" i="1" dirty="0">
                <a:latin typeface="Courier New" panose="02070309020205020404" pitchFamily="49" charset="0"/>
                <a:cs typeface="Courier New" panose="02070309020205020404" pitchFamily="49" charset="0"/>
              </a:rPr>
              <a:t>    public String </a:t>
            </a:r>
            <a:r>
              <a:rPr lang="nl-BE" sz="900" i="1" dirty="0" err="1">
                <a:latin typeface="Courier New" panose="02070309020205020404" pitchFamily="49" charset="0"/>
                <a:cs typeface="Courier New" panose="02070309020205020404" pitchFamily="49" charset="0"/>
              </a:rPr>
              <a:t>processAddExecutive</a:t>
            </a:r>
            <a:r>
              <a:rPr lang="nl-BE" sz="900" i="1" dirty="0">
                <a:latin typeface="Courier New" panose="02070309020205020404" pitchFamily="49" charset="0"/>
                <a:cs typeface="Courier New" panose="02070309020205020404" pitchFamily="49" charset="0"/>
              </a:rPr>
              <a:t> (Model </a:t>
            </a:r>
            <a:r>
              <a:rPr lang="nl-BE" sz="900" i="1" dirty="0" err="1">
                <a:latin typeface="Courier New" panose="02070309020205020404" pitchFamily="49" charset="0"/>
                <a:cs typeface="Courier New" panose="02070309020205020404" pitchFamily="49" charset="0"/>
              </a:rPr>
              <a:t>model</a:t>
            </a:r>
            <a:r>
              <a:rPr lang="nl-BE" sz="900" i="1" dirty="0">
                <a:latin typeface="Courier New" panose="02070309020205020404" pitchFamily="49" charset="0"/>
                <a:cs typeface="Courier New" panose="02070309020205020404" pitchFamily="49" charset="0"/>
              </a:rPr>
              <a:t>, </a:t>
            </a:r>
            <a:r>
              <a:rPr lang="nl-BE" sz="900" i="1" dirty="0" err="1">
                <a:latin typeface="Courier New" panose="02070309020205020404" pitchFamily="49" charset="0"/>
                <a:cs typeface="Courier New" panose="02070309020205020404" pitchFamily="49" charset="0"/>
              </a:rPr>
              <a:t>HttpServletRequest</a:t>
            </a:r>
            <a:r>
              <a:rPr lang="nl-BE" sz="900" i="1" dirty="0">
                <a:latin typeface="Courier New" panose="02070309020205020404" pitchFamily="49" charset="0"/>
                <a:cs typeface="Courier New" panose="02070309020205020404" pitchFamily="49" charset="0"/>
              </a:rPr>
              <a:t> </a:t>
            </a:r>
            <a:r>
              <a:rPr lang="nl-BE" sz="900" i="1" dirty="0" err="1">
                <a:latin typeface="Courier New" panose="02070309020205020404" pitchFamily="49" charset="0"/>
                <a:cs typeface="Courier New" panose="02070309020205020404" pitchFamily="49" charset="0"/>
              </a:rPr>
              <a:t>request</a:t>
            </a:r>
            <a:r>
              <a:rPr lang="nl-BE" sz="900" i="1" dirty="0">
                <a:latin typeface="Courier New" panose="02070309020205020404" pitchFamily="49" charset="0"/>
                <a:cs typeface="Courier New" panose="02070309020205020404" pitchFamily="49" charset="0"/>
              </a:rPr>
              <a:t>) {</a:t>
            </a:r>
          </a:p>
          <a:p>
            <a:pPr marL="0" indent="0">
              <a:buNone/>
            </a:pPr>
            <a:r>
              <a:rPr lang="nl-BE" sz="900" i="1" dirty="0">
                <a:latin typeface="Courier New" panose="02070309020205020404" pitchFamily="49" charset="0"/>
                <a:cs typeface="Courier New" panose="02070309020205020404" pitchFamily="49" charset="0"/>
              </a:rPr>
              <a:t>        String name = </a:t>
            </a:r>
            <a:r>
              <a:rPr lang="nl-BE" sz="900" i="1" dirty="0" err="1">
                <a:latin typeface="Courier New" panose="02070309020205020404" pitchFamily="49" charset="0"/>
                <a:cs typeface="Courier New" panose="02070309020205020404" pitchFamily="49" charset="0"/>
              </a:rPr>
              <a:t>request.getParameter</a:t>
            </a:r>
            <a:r>
              <a:rPr lang="nl-BE" sz="900" i="1" dirty="0">
                <a:latin typeface="Courier New" panose="02070309020205020404" pitchFamily="49" charset="0"/>
                <a:cs typeface="Courier New" panose="02070309020205020404" pitchFamily="49" charset="0"/>
              </a:rPr>
              <a:t>("name");</a:t>
            </a:r>
          </a:p>
          <a:p>
            <a:pPr marL="0" indent="0">
              <a:buNone/>
            </a:pPr>
            <a:r>
              <a:rPr lang="nl-BE" sz="900" i="1" dirty="0">
                <a:latin typeface="Courier New" panose="02070309020205020404" pitchFamily="49" charset="0"/>
                <a:cs typeface="Courier New" panose="02070309020205020404" pitchFamily="49" charset="0"/>
              </a:rPr>
              <a:t>        double </a:t>
            </a:r>
            <a:r>
              <a:rPr lang="nl-BE" sz="900" i="1" dirty="0" err="1">
                <a:latin typeface="Courier New" panose="02070309020205020404" pitchFamily="49" charset="0"/>
                <a:cs typeface="Courier New" panose="02070309020205020404" pitchFamily="49" charset="0"/>
              </a:rPr>
              <a:t>salary</a:t>
            </a:r>
            <a:r>
              <a:rPr lang="nl-BE" sz="900" i="1" dirty="0">
                <a:latin typeface="Courier New" panose="02070309020205020404" pitchFamily="49" charset="0"/>
                <a:cs typeface="Courier New" panose="02070309020205020404" pitchFamily="49" charset="0"/>
              </a:rPr>
              <a:t> = </a:t>
            </a:r>
            <a:r>
              <a:rPr lang="nl-BE" sz="900" i="1" dirty="0" err="1">
                <a:latin typeface="Courier New" panose="02070309020205020404" pitchFamily="49" charset="0"/>
                <a:cs typeface="Courier New" panose="02070309020205020404" pitchFamily="49" charset="0"/>
              </a:rPr>
              <a:t>Double.parseDouble</a:t>
            </a:r>
            <a:r>
              <a:rPr lang="nl-BE" sz="900" i="1" dirty="0">
                <a:latin typeface="Courier New" panose="02070309020205020404" pitchFamily="49" charset="0"/>
                <a:cs typeface="Courier New" panose="02070309020205020404" pitchFamily="49" charset="0"/>
              </a:rPr>
              <a:t>(</a:t>
            </a:r>
            <a:r>
              <a:rPr lang="nl-BE" sz="900" i="1" dirty="0" err="1">
                <a:latin typeface="Courier New" panose="02070309020205020404" pitchFamily="49" charset="0"/>
                <a:cs typeface="Courier New" panose="02070309020205020404" pitchFamily="49" charset="0"/>
              </a:rPr>
              <a:t>request.getParameter</a:t>
            </a:r>
            <a:r>
              <a:rPr lang="nl-BE" sz="900" i="1" dirty="0">
                <a:latin typeface="Courier New" panose="02070309020205020404" pitchFamily="49" charset="0"/>
                <a:cs typeface="Courier New" panose="02070309020205020404" pitchFamily="49" charset="0"/>
              </a:rPr>
              <a:t>("</a:t>
            </a:r>
            <a:r>
              <a:rPr lang="nl-BE" sz="900" i="1" dirty="0" err="1">
                <a:latin typeface="Courier New" panose="02070309020205020404" pitchFamily="49" charset="0"/>
                <a:cs typeface="Courier New" panose="02070309020205020404" pitchFamily="49" charset="0"/>
              </a:rPr>
              <a:t>salary</a:t>
            </a:r>
            <a:r>
              <a:rPr lang="nl-BE" sz="900" i="1" dirty="0">
                <a:latin typeface="Courier New" panose="02070309020205020404" pitchFamily="49" charset="0"/>
                <a:cs typeface="Courier New" panose="02070309020205020404" pitchFamily="49" charset="0"/>
              </a:rPr>
              <a:t>"));</a:t>
            </a:r>
          </a:p>
          <a:p>
            <a:pPr marL="0" indent="0">
              <a:buNone/>
            </a:pPr>
            <a:r>
              <a:rPr lang="nl-BE" sz="900" i="1" dirty="0">
                <a:latin typeface="Courier New" panose="02070309020205020404" pitchFamily="49" charset="0"/>
                <a:cs typeface="Courier New" panose="02070309020205020404" pitchFamily="49" charset="0"/>
              </a:rPr>
              <a:t>        double bonus = </a:t>
            </a:r>
            <a:r>
              <a:rPr lang="nl-BE" sz="900" i="1" dirty="0" err="1">
                <a:latin typeface="Courier New" panose="02070309020205020404" pitchFamily="49" charset="0"/>
                <a:cs typeface="Courier New" panose="02070309020205020404" pitchFamily="49" charset="0"/>
              </a:rPr>
              <a:t>Double.parseDouble</a:t>
            </a:r>
            <a:r>
              <a:rPr lang="nl-BE" sz="900" i="1" dirty="0">
                <a:latin typeface="Courier New" panose="02070309020205020404" pitchFamily="49" charset="0"/>
                <a:cs typeface="Courier New" panose="02070309020205020404" pitchFamily="49" charset="0"/>
              </a:rPr>
              <a:t>(</a:t>
            </a:r>
            <a:r>
              <a:rPr lang="nl-BE" sz="900" i="1" dirty="0" err="1">
                <a:latin typeface="Courier New" panose="02070309020205020404" pitchFamily="49" charset="0"/>
                <a:cs typeface="Courier New" panose="02070309020205020404" pitchFamily="49" charset="0"/>
              </a:rPr>
              <a:t>request.getParameter</a:t>
            </a:r>
            <a:r>
              <a:rPr lang="nl-BE" sz="900" i="1" dirty="0">
                <a:latin typeface="Courier New" panose="02070309020205020404" pitchFamily="49" charset="0"/>
                <a:cs typeface="Courier New" panose="02070309020205020404" pitchFamily="49" charset="0"/>
              </a:rPr>
              <a:t>("bonus"));</a:t>
            </a:r>
          </a:p>
          <a:p>
            <a:pPr marL="0" indent="0">
              <a:buNone/>
            </a:pPr>
            <a:r>
              <a:rPr lang="nl-BE" sz="900" i="1" dirty="0">
                <a:latin typeface="Courier New" panose="02070309020205020404" pitchFamily="49" charset="0"/>
                <a:cs typeface="Courier New" panose="02070309020205020404" pitchFamily="49" charset="0"/>
              </a:rPr>
              <a:t>        Executive executive = new Executive();</a:t>
            </a:r>
          </a:p>
          <a:p>
            <a:pPr marL="0" indent="0">
              <a:buNone/>
            </a:pPr>
            <a:r>
              <a:rPr lang="nl-BE" sz="900" i="1" dirty="0">
                <a:latin typeface="Courier New" panose="02070309020205020404" pitchFamily="49" charset="0"/>
                <a:cs typeface="Courier New" panose="02070309020205020404" pitchFamily="49" charset="0"/>
              </a:rPr>
              <a:t>        </a:t>
            </a:r>
            <a:r>
              <a:rPr lang="nl-BE" sz="900" i="1" dirty="0" err="1">
                <a:latin typeface="Courier New" panose="02070309020205020404" pitchFamily="49" charset="0"/>
                <a:cs typeface="Courier New" panose="02070309020205020404" pitchFamily="49" charset="0"/>
              </a:rPr>
              <a:t>executive.setName</a:t>
            </a:r>
            <a:r>
              <a:rPr lang="nl-BE" sz="900" i="1" dirty="0">
                <a:latin typeface="Courier New" panose="02070309020205020404" pitchFamily="49" charset="0"/>
                <a:cs typeface="Courier New" panose="02070309020205020404" pitchFamily="49" charset="0"/>
              </a:rPr>
              <a:t> (name);</a:t>
            </a:r>
          </a:p>
          <a:p>
            <a:pPr marL="0" indent="0">
              <a:buNone/>
            </a:pPr>
            <a:r>
              <a:rPr lang="nl-BE" sz="900" i="1" dirty="0">
                <a:latin typeface="Courier New" panose="02070309020205020404" pitchFamily="49" charset="0"/>
                <a:cs typeface="Courier New" panose="02070309020205020404" pitchFamily="49" charset="0"/>
              </a:rPr>
              <a:t>        </a:t>
            </a:r>
            <a:r>
              <a:rPr lang="nl-BE" sz="900" i="1" dirty="0" err="1">
                <a:latin typeface="Courier New" panose="02070309020205020404" pitchFamily="49" charset="0"/>
                <a:cs typeface="Courier New" panose="02070309020205020404" pitchFamily="49" charset="0"/>
              </a:rPr>
              <a:t>executive.setSalary</a:t>
            </a:r>
            <a:r>
              <a:rPr lang="nl-BE" sz="900" i="1" dirty="0">
                <a:latin typeface="Courier New" panose="02070309020205020404" pitchFamily="49" charset="0"/>
                <a:cs typeface="Courier New" panose="02070309020205020404" pitchFamily="49" charset="0"/>
              </a:rPr>
              <a:t> (</a:t>
            </a:r>
            <a:r>
              <a:rPr lang="nl-BE" sz="900" i="1" dirty="0" err="1">
                <a:latin typeface="Courier New" panose="02070309020205020404" pitchFamily="49" charset="0"/>
                <a:cs typeface="Courier New" panose="02070309020205020404" pitchFamily="49" charset="0"/>
              </a:rPr>
              <a:t>salary</a:t>
            </a:r>
            <a:r>
              <a:rPr lang="nl-BE" sz="900" i="1" dirty="0">
                <a:latin typeface="Courier New" panose="02070309020205020404" pitchFamily="49" charset="0"/>
                <a:cs typeface="Courier New" panose="02070309020205020404" pitchFamily="49" charset="0"/>
              </a:rPr>
              <a:t>);</a:t>
            </a:r>
          </a:p>
          <a:p>
            <a:pPr marL="0" indent="0">
              <a:buNone/>
            </a:pPr>
            <a:r>
              <a:rPr lang="nl-BE" sz="900" i="1" dirty="0">
                <a:latin typeface="Courier New" panose="02070309020205020404" pitchFamily="49" charset="0"/>
                <a:cs typeface="Courier New" panose="02070309020205020404" pitchFamily="49" charset="0"/>
              </a:rPr>
              <a:t>        </a:t>
            </a:r>
            <a:r>
              <a:rPr lang="nl-BE" sz="900" i="1" dirty="0" err="1">
                <a:latin typeface="Courier New" panose="02070309020205020404" pitchFamily="49" charset="0"/>
                <a:cs typeface="Courier New" panose="02070309020205020404" pitchFamily="49" charset="0"/>
              </a:rPr>
              <a:t>executive.setBonus</a:t>
            </a:r>
            <a:r>
              <a:rPr lang="nl-BE" sz="900" i="1" dirty="0">
                <a:latin typeface="Courier New" panose="02070309020205020404" pitchFamily="49" charset="0"/>
                <a:cs typeface="Courier New" panose="02070309020205020404" pitchFamily="49" charset="0"/>
              </a:rPr>
              <a:t>(bonus);</a:t>
            </a:r>
          </a:p>
          <a:p>
            <a:pPr marL="0" indent="0">
              <a:buNone/>
            </a:pPr>
            <a:r>
              <a:rPr lang="nl-BE" sz="900" i="1" dirty="0">
                <a:latin typeface="Courier New" panose="02070309020205020404" pitchFamily="49" charset="0"/>
                <a:cs typeface="Courier New" panose="02070309020205020404" pitchFamily="49" charset="0"/>
              </a:rPr>
              <a:t>        </a:t>
            </a:r>
            <a:r>
              <a:rPr lang="nl-BE" sz="900" i="1" dirty="0" err="1">
                <a:latin typeface="Courier New" panose="02070309020205020404" pitchFamily="49" charset="0"/>
                <a:cs typeface="Courier New" panose="02070309020205020404" pitchFamily="49" charset="0"/>
              </a:rPr>
              <a:t>personRepository.save</a:t>
            </a:r>
            <a:r>
              <a:rPr lang="nl-BE" sz="900" i="1" dirty="0">
                <a:latin typeface="Courier New" panose="02070309020205020404" pitchFamily="49" charset="0"/>
                <a:cs typeface="Courier New" panose="02070309020205020404" pitchFamily="49" charset="0"/>
              </a:rPr>
              <a:t>(executive);</a:t>
            </a:r>
          </a:p>
          <a:p>
            <a:pPr marL="0" indent="0">
              <a:buNone/>
            </a:pPr>
            <a:r>
              <a:rPr lang="nl-BE" sz="900" i="1" dirty="0">
                <a:latin typeface="Courier New" panose="02070309020205020404" pitchFamily="49" charset="0"/>
                <a:cs typeface="Courier New" panose="02070309020205020404" pitchFamily="49" charset="0"/>
              </a:rPr>
              <a:t>        return "index";</a:t>
            </a:r>
          </a:p>
          <a:p>
            <a:pPr marL="0" indent="0">
              <a:buNone/>
            </a:pPr>
            <a:r>
              <a:rPr lang="nl-BE" sz="900" i="1" dirty="0">
                <a:latin typeface="Courier New" panose="02070309020205020404" pitchFamily="49" charset="0"/>
                <a:cs typeface="Courier New" panose="02070309020205020404" pitchFamily="49" charset="0"/>
              </a:rPr>
              <a:t>    }</a:t>
            </a:r>
          </a:p>
          <a:p>
            <a:pPr marL="0" indent="0">
              <a:buNone/>
            </a:pPr>
            <a:r>
              <a:rPr lang="nl-BE" sz="900" i="1" dirty="0">
                <a:latin typeface="Courier New" panose="02070309020205020404" pitchFamily="49" charset="0"/>
                <a:cs typeface="Courier New" panose="02070309020205020404" pitchFamily="49" charset="0"/>
              </a:rPr>
              <a:t>}</a:t>
            </a:r>
          </a:p>
          <a:p>
            <a:pPr marL="0" indent="0">
              <a:buFont typeface="Arial" panose="020B0604020202020204" pitchFamily="34" charset="0"/>
              <a:buNone/>
            </a:pPr>
            <a:endParaRPr lang="nl-BE" sz="1100" dirty="0"/>
          </a:p>
        </p:txBody>
      </p:sp>
    </p:spTree>
    <p:extLst>
      <p:ext uri="{BB962C8B-B14F-4D97-AF65-F5344CB8AC3E}">
        <p14:creationId xmlns:p14="http://schemas.microsoft.com/office/powerpoint/2010/main" val="5162865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41263A2E-00EA-4942-BCC4-324C51A72544}"/>
              </a:ext>
            </a:extLst>
          </p:cNvPr>
          <p:cNvSpPr>
            <a:spLocks noGrp="1"/>
          </p:cNvSpPr>
          <p:nvPr>
            <p:ph type="title"/>
          </p:nvPr>
        </p:nvSpPr>
        <p:spPr/>
        <p:txBody>
          <a:bodyPr/>
          <a:lstStyle/>
          <a:p>
            <a:r>
              <a:rPr lang="nl-BE" dirty="0" err="1"/>
              <a:t>Implementing</a:t>
            </a:r>
            <a:r>
              <a:rPr lang="nl-BE" dirty="0"/>
              <a:t> </a:t>
            </a:r>
            <a:r>
              <a:rPr lang="nl-BE" dirty="0" err="1"/>
              <a:t>the</a:t>
            </a:r>
            <a:r>
              <a:rPr lang="nl-BE" dirty="0"/>
              <a:t> </a:t>
            </a:r>
            <a:r>
              <a:rPr lang="nl-BE" dirty="0" err="1"/>
              <a:t>example</a:t>
            </a:r>
            <a:r>
              <a:rPr lang="nl-BE" dirty="0"/>
              <a:t>: </a:t>
            </a:r>
            <a:r>
              <a:rPr lang="nl-BE" dirty="0" err="1"/>
              <a:t>Inheritance</a:t>
            </a:r>
            <a:endParaRPr lang="nl-BE" dirty="0"/>
          </a:p>
        </p:txBody>
      </p:sp>
      <p:sp>
        <p:nvSpPr>
          <p:cNvPr id="8" name="Tijdelijke aanduiding voor inhoud 7">
            <a:extLst>
              <a:ext uri="{FF2B5EF4-FFF2-40B4-BE49-F238E27FC236}">
                <a16:creationId xmlns:a16="http://schemas.microsoft.com/office/drawing/2014/main" id="{853124FD-25FA-460C-A3CD-0987C577A6EC}"/>
              </a:ext>
            </a:extLst>
          </p:cNvPr>
          <p:cNvSpPr>
            <a:spLocks noGrp="1"/>
          </p:cNvSpPr>
          <p:nvPr>
            <p:ph idx="1"/>
          </p:nvPr>
        </p:nvSpPr>
        <p:spPr/>
        <p:txBody>
          <a:bodyPr>
            <a:normAutofit/>
          </a:bodyPr>
          <a:lstStyle/>
          <a:p>
            <a:r>
              <a:rPr lang="nl-BE" dirty="0">
                <a:hlinkClick r:id="rId2" action="ppaction://hlinksldjump"/>
              </a:rPr>
              <a:t>Step 5</a:t>
            </a:r>
            <a:r>
              <a:rPr lang="nl-BE" dirty="0"/>
              <a:t>: </a:t>
            </a:r>
            <a:r>
              <a:rPr lang="nl-BE" dirty="0" err="1"/>
              <a:t>create</a:t>
            </a:r>
            <a:r>
              <a:rPr lang="nl-BE" dirty="0"/>
              <a:t> user interface:</a:t>
            </a:r>
          </a:p>
          <a:p>
            <a:pPr lvl="1"/>
            <a:r>
              <a:rPr lang="nl-BE" dirty="0">
                <a:hlinkClick r:id="rId2" action="ppaction://hlinksldjump"/>
              </a:rPr>
              <a:t>index.html</a:t>
            </a:r>
            <a:endParaRPr lang="nl-BE" dirty="0"/>
          </a:p>
          <a:p>
            <a:pPr lvl="1"/>
            <a:r>
              <a:rPr lang="nl-BE" dirty="0">
                <a:hlinkClick r:id="rId3" action="ppaction://hlinksldjump"/>
              </a:rPr>
              <a:t>addPerson.html</a:t>
            </a:r>
            <a:endParaRPr lang="nl-BE" dirty="0"/>
          </a:p>
          <a:p>
            <a:pPr lvl="1"/>
            <a:r>
              <a:rPr lang="nl-BE" dirty="0">
                <a:hlinkClick r:id="rId4" action="ppaction://hlinksldjump"/>
              </a:rPr>
              <a:t>addCustomer.html</a:t>
            </a:r>
            <a:endParaRPr lang="nl-BE" dirty="0"/>
          </a:p>
          <a:p>
            <a:pPr lvl="1"/>
            <a:r>
              <a:rPr lang="nl-BE" dirty="0">
                <a:hlinkClick r:id="rId5" action="ppaction://hlinksldjump"/>
              </a:rPr>
              <a:t>addEmployee.html</a:t>
            </a:r>
            <a:endParaRPr lang="nl-BE" dirty="0"/>
          </a:p>
          <a:p>
            <a:pPr lvl="1"/>
            <a:r>
              <a:rPr lang="nl-BE" dirty="0">
                <a:hlinkClick r:id="rId6" action="ppaction://hlinksldjump"/>
              </a:rPr>
              <a:t>addExecutive.html</a:t>
            </a:r>
            <a:endParaRPr lang="nl-BE" dirty="0"/>
          </a:p>
          <a:p>
            <a:pPr lvl="2"/>
            <a:endParaRPr lang="nl-BE" dirty="0"/>
          </a:p>
          <a:p>
            <a:endParaRPr lang="nl-BE" dirty="0"/>
          </a:p>
        </p:txBody>
      </p:sp>
      <p:sp>
        <p:nvSpPr>
          <p:cNvPr id="6" name="Tijdelijke aanduiding voor dianummer 5">
            <a:extLst>
              <a:ext uri="{FF2B5EF4-FFF2-40B4-BE49-F238E27FC236}">
                <a16:creationId xmlns:a16="http://schemas.microsoft.com/office/drawing/2014/main" id="{EB386576-33E1-4638-9757-9FDC0D579A2A}"/>
              </a:ext>
            </a:extLst>
          </p:cNvPr>
          <p:cNvSpPr>
            <a:spLocks noGrp="1"/>
          </p:cNvSpPr>
          <p:nvPr>
            <p:ph type="sldNum" sz="quarter" idx="12"/>
          </p:nvPr>
        </p:nvSpPr>
        <p:spPr/>
        <p:txBody>
          <a:bodyPr/>
          <a:lstStyle/>
          <a:p>
            <a:fld id="{A48BBB69-78CC-4007-AD8B-593DE32245CC}" type="slidenum">
              <a:rPr lang="nl-BE" smtClean="0"/>
              <a:t>17</a:t>
            </a:fld>
            <a:endParaRPr lang="nl-BE"/>
          </a:p>
        </p:txBody>
      </p:sp>
      <p:pic>
        <p:nvPicPr>
          <p:cNvPr id="10" name="Picture 9">
            <a:extLst>
              <a:ext uri="{FF2B5EF4-FFF2-40B4-BE49-F238E27FC236}">
                <a16:creationId xmlns:a16="http://schemas.microsoft.com/office/drawing/2014/main" id="{4FBFD127-322F-45CD-807E-8C4D51008C98}"/>
              </a:ext>
            </a:extLst>
          </p:cNvPr>
          <p:cNvPicPr>
            <a:picLocks noChangeAspect="1"/>
          </p:cNvPicPr>
          <p:nvPr/>
        </p:nvPicPr>
        <p:blipFill>
          <a:blip r:embed="rId7"/>
          <a:stretch>
            <a:fillRect/>
          </a:stretch>
        </p:blipFill>
        <p:spPr>
          <a:xfrm>
            <a:off x="7181851" y="2028824"/>
            <a:ext cx="3160414" cy="2314901"/>
          </a:xfrm>
          <a:prstGeom prst="rect">
            <a:avLst/>
          </a:prstGeom>
        </p:spPr>
      </p:pic>
    </p:spTree>
    <p:extLst>
      <p:ext uri="{BB962C8B-B14F-4D97-AF65-F5344CB8AC3E}">
        <p14:creationId xmlns:p14="http://schemas.microsoft.com/office/powerpoint/2010/main" val="30356609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GB" sz="2800" dirty="0"/>
              <a:t>Step 5: Create user interface index.html
</a:t>
            </a:r>
            <a:endParaRPr lang="nl-BE" sz="2800" dirty="0"/>
          </a:p>
        </p:txBody>
      </p:sp>
      <p:sp>
        <p:nvSpPr>
          <p:cNvPr id="3" name="Tijdelijke aanduiding voor inhoud 2"/>
          <p:cNvSpPr>
            <a:spLocks noGrp="1"/>
          </p:cNvSpPr>
          <p:nvPr>
            <p:ph idx="1"/>
          </p:nvPr>
        </p:nvSpPr>
        <p:spPr/>
        <p:txBody>
          <a:bodyPr>
            <a:normAutofit/>
          </a:bodyPr>
          <a:lstStyle/>
          <a:p>
            <a:pPr marL="0" indent="0">
              <a:buNone/>
            </a:pPr>
            <a:r>
              <a:rPr lang="en-GB" sz="2000" dirty="0"/>
              <a:t>Now we are left with creating a user interface.  Create a new </a:t>
            </a:r>
            <a:r>
              <a:rPr lang="en-GB" sz="2000" dirty="0" err="1"/>
              <a:t>Thymeleaf</a:t>
            </a:r>
            <a:r>
              <a:rPr lang="en-GB" sz="2000" dirty="0"/>
              <a:t> HTML file index.html so that new people/customers/employees/executives can be registered:
</a:t>
            </a:r>
            <a:endParaRPr lang="nl-BE" sz="2000" dirty="0"/>
          </a:p>
          <a:p>
            <a:pPr marL="0" indent="0">
              <a:buNone/>
            </a:pPr>
            <a:r>
              <a:rPr lang="nl-BE" sz="1800" i="1" dirty="0">
                <a:latin typeface="Courier New" panose="02070309020205020404" pitchFamily="49" charset="0"/>
                <a:cs typeface="Courier New" panose="02070309020205020404" pitchFamily="49" charset="0"/>
              </a:rPr>
              <a:t>&lt;body&gt;</a:t>
            </a:r>
          </a:p>
          <a:p>
            <a:pPr marL="0" indent="0">
              <a:buNone/>
            </a:pPr>
            <a:endParaRPr lang="nl-BE" sz="1800" i="1" dirty="0">
              <a:latin typeface="Courier New" panose="02070309020205020404" pitchFamily="49" charset="0"/>
              <a:cs typeface="Courier New" panose="02070309020205020404" pitchFamily="49" charset="0"/>
            </a:endParaRPr>
          </a:p>
          <a:p>
            <a:pPr marL="0" indent="0">
              <a:buNone/>
            </a:pPr>
            <a:r>
              <a:rPr lang="nl-BE" sz="1800" i="1" dirty="0">
                <a:latin typeface="Courier New" panose="02070309020205020404" pitchFamily="49" charset="0"/>
                <a:cs typeface="Courier New" panose="02070309020205020404" pitchFamily="49" charset="0"/>
              </a:rPr>
              <a:t>&lt;p&gt;&lt;/p&gt;&lt;a </a:t>
            </a:r>
            <a:r>
              <a:rPr lang="nl-BE" sz="1800" i="1" dirty="0" err="1">
                <a:latin typeface="Courier New" panose="02070309020205020404" pitchFamily="49" charset="0"/>
                <a:cs typeface="Courier New" panose="02070309020205020404" pitchFamily="49" charset="0"/>
              </a:rPr>
              <a:t>href</a:t>
            </a:r>
            <a:r>
              <a:rPr lang="nl-BE" sz="1800" i="1" dirty="0">
                <a:latin typeface="Courier New" panose="02070309020205020404" pitchFamily="49" charset="0"/>
                <a:cs typeface="Courier New" panose="02070309020205020404" pitchFamily="49" charset="0"/>
              </a:rPr>
              <a:t>="/</a:t>
            </a:r>
            <a:r>
              <a:rPr lang="nl-BE" sz="1800" i="1" dirty="0" err="1">
                <a:latin typeface="Courier New" panose="02070309020205020404" pitchFamily="49" charset="0"/>
                <a:cs typeface="Courier New" panose="02070309020205020404" pitchFamily="49" charset="0"/>
              </a:rPr>
              <a:t>addPerson</a:t>
            </a:r>
            <a:r>
              <a:rPr lang="nl-BE" sz="1800" i="1" dirty="0">
                <a:latin typeface="Courier New" panose="02070309020205020404" pitchFamily="49" charset="0"/>
                <a:cs typeface="Courier New" panose="02070309020205020404" pitchFamily="49" charset="0"/>
              </a:rPr>
              <a:t>"&gt;</a:t>
            </a:r>
            <a:r>
              <a:rPr lang="nl-BE" sz="1800" i="1" dirty="0" err="1">
                <a:latin typeface="Courier New" panose="02070309020205020404" pitchFamily="49" charset="0"/>
                <a:cs typeface="Courier New" panose="02070309020205020404" pitchFamily="49" charset="0"/>
              </a:rPr>
              <a:t>Add</a:t>
            </a:r>
            <a:r>
              <a:rPr lang="nl-BE" sz="1800" i="1" dirty="0">
                <a:latin typeface="Courier New" panose="02070309020205020404" pitchFamily="49" charset="0"/>
                <a:cs typeface="Courier New" panose="02070309020205020404" pitchFamily="49" charset="0"/>
              </a:rPr>
              <a:t> a person &lt;/a&gt;&lt;/p&gt;</a:t>
            </a:r>
          </a:p>
          <a:p>
            <a:pPr marL="0" indent="0">
              <a:buNone/>
            </a:pPr>
            <a:r>
              <a:rPr lang="nl-BE" sz="1800" i="1" dirty="0">
                <a:latin typeface="Courier New" panose="02070309020205020404" pitchFamily="49" charset="0"/>
                <a:cs typeface="Courier New" panose="02070309020205020404" pitchFamily="49" charset="0"/>
              </a:rPr>
              <a:t>&lt;p&gt;&lt;a </a:t>
            </a:r>
            <a:r>
              <a:rPr lang="nl-BE" sz="1800" i="1" dirty="0" err="1">
                <a:latin typeface="Courier New" panose="02070309020205020404" pitchFamily="49" charset="0"/>
                <a:cs typeface="Courier New" panose="02070309020205020404" pitchFamily="49" charset="0"/>
              </a:rPr>
              <a:t>href</a:t>
            </a:r>
            <a:r>
              <a:rPr lang="nl-BE" sz="1800" i="1" dirty="0">
                <a:latin typeface="Courier New" panose="02070309020205020404" pitchFamily="49" charset="0"/>
                <a:cs typeface="Courier New" panose="02070309020205020404" pitchFamily="49" charset="0"/>
              </a:rPr>
              <a:t>="/</a:t>
            </a:r>
            <a:r>
              <a:rPr lang="nl-BE" sz="1800" i="1" dirty="0" err="1">
                <a:latin typeface="Courier New" panose="02070309020205020404" pitchFamily="49" charset="0"/>
                <a:cs typeface="Courier New" panose="02070309020205020404" pitchFamily="49" charset="0"/>
              </a:rPr>
              <a:t>addCustomer</a:t>
            </a:r>
            <a:r>
              <a:rPr lang="nl-BE" sz="1800" i="1" dirty="0">
                <a:latin typeface="Courier New" panose="02070309020205020404" pitchFamily="49" charset="0"/>
                <a:cs typeface="Courier New" panose="02070309020205020404" pitchFamily="49" charset="0"/>
              </a:rPr>
              <a:t>"&gt;</a:t>
            </a:r>
            <a:r>
              <a:rPr lang="nl-BE" sz="1800" i="1" dirty="0" err="1">
                <a:latin typeface="Courier New" panose="02070309020205020404" pitchFamily="49" charset="0"/>
                <a:cs typeface="Courier New" panose="02070309020205020404" pitchFamily="49" charset="0"/>
              </a:rPr>
              <a:t>Add</a:t>
            </a:r>
            <a:r>
              <a:rPr lang="nl-BE" sz="1800" i="1" dirty="0">
                <a:latin typeface="Courier New" panose="02070309020205020404" pitchFamily="49" charset="0"/>
                <a:cs typeface="Courier New" panose="02070309020205020404" pitchFamily="49" charset="0"/>
              </a:rPr>
              <a:t> a customer&lt;/a&gt;&lt;/p&gt;</a:t>
            </a:r>
          </a:p>
          <a:p>
            <a:pPr marL="0" indent="0">
              <a:buNone/>
            </a:pPr>
            <a:r>
              <a:rPr lang="nl-BE" sz="1800" i="1" dirty="0">
                <a:latin typeface="Courier New" panose="02070309020205020404" pitchFamily="49" charset="0"/>
                <a:cs typeface="Courier New" panose="02070309020205020404" pitchFamily="49" charset="0"/>
              </a:rPr>
              <a:t>&lt;p&gt;&lt;a </a:t>
            </a:r>
            <a:r>
              <a:rPr lang="nl-BE" sz="1800" i="1" dirty="0" err="1">
                <a:latin typeface="Courier New" panose="02070309020205020404" pitchFamily="49" charset="0"/>
                <a:cs typeface="Courier New" panose="02070309020205020404" pitchFamily="49" charset="0"/>
              </a:rPr>
              <a:t>href</a:t>
            </a:r>
            <a:r>
              <a:rPr lang="nl-BE" sz="1800" i="1" dirty="0">
                <a:latin typeface="Courier New" panose="02070309020205020404" pitchFamily="49" charset="0"/>
                <a:cs typeface="Courier New" panose="02070309020205020404" pitchFamily="49" charset="0"/>
              </a:rPr>
              <a:t>="/</a:t>
            </a:r>
            <a:r>
              <a:rPr lang="nl-BE" sz="1800" i="1" dirty="0" err="1">
                <a:latin typeface="Courier New" panose="02070309020205020404" pitchFamily="49" charset="0"/>
                <a:cs typeface="Courier New" panose="02070309020205020404" pitchFamily="49" charset="0"/>
              </a:rPr>
              <a:t>addEmployee</a:t>
            </a:r>
            <a:r>
              <a:rPr lang="nl-BE" sz="1800" i="1" dirty="0">
                <a:latin typeface="Courier New" panose="02070309020205020404" pitchFamily="49" charset="0"/>
                <a:cs typeface="Courier New" panose="02070309020205020404" pitchFamily="49" charset="0"/>
              </a:rPr>
              <a:t>"&gt;</a:t>
            </a:r>
            <a:r>
              <a:rPr lang="nl-BE" sz="1800" i="1" dirty="0" err="1">
                <a:latin typeface="Courier New" panose="02070309020205020404" pitchFamily="49" charset="0"/>
                <a:cs typeface="Courier New" panose="02070309020205020404" pitchFamily="49" charset="0"/>
              </a:rPr>
              <a:t>Add</a:t>
            </a:r>
            <a:r>
              <a:rPr lang="nl-BE" sz="1800" i="1" dirty="0">
                <a:latin typeface="Courier New" panose="02070309020205020404" pitchFamily="49" charset="0"/>
                <a:cs typeface="Courier New" panose="02070309020205020404" pitchFamily="49" charset="0"/>
              </a:rPr>
              <a:t> </a:t>
            </a:r>
            <a:r>
              <a:rPr lang="nl-BE" sz="1800" i="1" dirty="0" err="1">
                <a:latin typeface="Courier New" panose="02070309020205020404" pitchFamily="49" charset="0"/>
                <a:cs typeface="Courier New" panose="02070309020205020404" pitchFamily="49" charset="0"/>
              </a:rPr>
              <a:t>an</a:t>
            </a:r>
            <a:r>
              <a:rPr lang="nl-BE" sz="1800" i="1" dirty="0">
                <a:latin typeface="Courier New" panose="02070309020205020404" pitchFamily="49" charset="0"/>
                <a:cs typeface="Courier New" panose="02070309020205020404" pitchFamily="49" charset="0"/>
              </a:rPr>
              <a:t> employee&lt;/a&gt;&lt;/p&gt;</a:t>
            </a:r>
          </a:p>
          <a:p>
            <a:pPr marL="0" indent="0">
              <a:buNone/>
            </a:pPr>
            <a:r>
              <a:rPr lang="nl-BE" sz="1800" i="1" dirty="0">
                <a:latin typeface="Courier New" panose="02070309020205020404" pitchFamily="49" charset="0"/>
                <a:cs typeface="Courier New" panose="02070309020205020404" pitchFamily="49" charset="0"/>
              </a:rPr>
              <a:t>&lt;p&gt;&lt;a </a:t>
            </a:r>
            <a:r>
              <a:rPr lang="nl-BE" sz="1800" i="1" dirty="0" err="1">
                <a:latin typeface="Courier New" panose="02070309020205020404" pitchFamily="49" charset="0"/>
                <a:cs typeface="Courier New" panose="02070309020205020404" pitchFamily="49" charset="0"/>
              </a:rPr>
              <a:t>href</a:t>
            </a:r>
            <a:r>
              <a:rPr lang="nl-BE" sz="1800" i="1" dirty="0">
                <a:latin typeface="Courier New" panose="02070309020205020404" pitchFamily="49" charset="0"/>
                <a:cs typeface="Courier New" panose="02070309020205020404" pitchFamily="49" charset="0"/>
              </a:rPr>
              <a:t>="/</a:t>
            </a:r>
            <a:r>
              <a:rPr lang="nl-BE" sz="1800" i="1" dirty="0" err="1">
                <a:latin typeface="Courier New" panose="02070309020205020404" pitchFamily="49" charset="0"/>
                <a:cs typeface="Courier New" panose="02070309020205020404" pitchFamily="49" charset="0"/>
              </a:rPr>
              <a:t>addExecutive</a:t>
            </a:r>
            <a:r>
              <a:rPr lang="nl-BE" sz="1800" i="1" dirty="0">
                <a:latin typeface="Courier New" panose="02070309020205020404" pitchFamily="49" charset="0"/>
                <a:cs typeface="Courier New" panose="02070309020205020404" pitchFamily="49" charset="0"/>
              </a:rPr>
              <a:t>"&gt;</a:t>
            </a:r>
            <a:r>
              <a:rPr lang="nl-BE" sz="1800" i="1" dirty="0" err="1">
                <a:latin typeface="Courier New" panose="02070309020205020404" pitchFamily="49" charset="0"/>
                <a:cs typeface="Courier New" panose="02070309020205020404" pitchFamily="49" charset="0"/>
              </a:rPr>
              <a:t>Add</a:t>
            </a:r>
            <a:r>
              <a:rPr lang="nl-BE" sz="1800" i="1" dirty="0">
                <a:latin typeface="Courier New" panose="02070309020205020404" pitchFamily="49" charset="0"/>
                <a:cs typeface="Courier New" panose="02070309020205020404" pitchFamily="49" charset="0"/>
              </a:rPr>
              <a:t> </a:t>
            </a:r>
            <a:r>
              <a:rPr lang="nl-BE" sz="1800" i="1" dirty="0" err="1">
                <a:latin typeface="Courier New" panose="02070309020205020404" pitchFamily="49" charset="0"/>
                <a:cs typeface="Courier New" panose="02070309020205020404" pitchFamily="49" charset="0"/>
              </a:rPr>
              <a:t>an</a:t>
            </a:r>
            <a:r>
              <a:rPr lang="nl-BE" sz="1800" i="1" dirty="0">
                <a:latin typeface="Courier New" panose="02070309020205020404" pitchFamily="49" charset="0"/>
                <a:cs typeface="Courier New" panose="02070309020205020404" pitchFamily="49" charset="0"/>
              </a:rPr>
              <a:t> executive&lt;/a&gt;&lt;/p&gt;</a:t>
            </a:r>
          </a:p>
          <a:p>
            <a:pPr marL="0" indent="0">
              <a:buNone/>
            </a:pPr>
            <a:endParaRPr lang="nl-BE" sz="1800" i="1" dirty="0">
              <a:latin typeface="Courier New" panose="02070309020205020404" pitchFamily="49" charset="0"/>
              <a:cs typeface="Courier New" panose="02070309020205020404" pitchFamily="49" charset="0"/>
            </a:endParaRPr>
          </a:p>
          <a:p>
            <a:pPr marL="0" indent="0">
              <a:buNone/>
            </a:pPr>
            <a:r>
              <a:rPr lang="nl-BE" sz="1800" i="1" dirty="0">
                <a:latin typeface="Courier New" panose="02070309020205020404" pitchFamily="49" charset="0"/>
                <a:cs typeface="Courier New" panose="02070309020205020404" pitchFamily="49" charset="0"/>
              </a:rPr>
              <a:t>&lt;/body&gt;</a:t>
            </a:r>
            <a:endParaRPr lang="nl-BE" sz="1600"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18</a:t>
            </a:fld>
            <a:endParaRPr lang="nl-NL"/>
          </a:p>
        </p:txBody>
      </p:sp>
      <p:sp>
        <p:nvSpPr>
          <p:cNvPr id="6" name="Rectangle 1">
            <a:extLst>
              <a:ext uri="{FF2B5EF4-FFF2-40B4-BE49-F238E27FC236}">
                <a16:creationId xmlns:a16="http://schemas.microsoft.com/office/drawing/2014/main" id="{08FAD2D9-1275-4679-8D48-749C6E8F77C7}"/>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nl-BE" altLang="nl-BE" sz="1800" b="0" i="0" u="none" strike="noStrike" cap="none" normalizeH="0" baseline="0">
                <a:ln>
                  <a:noFill/>
                </a:ln>
                <a:solidFill>
                  <a:schemeClr val="tx1"/>
                </a:solidFill>
                <a:effectLst/>
                <a:latin typeface="Arial" panose="020B0604020202020204" pitchFamily="34" charset="0"/>
              </a:rPr>
            </a:br>
            <a:br>
              <a:rPr kumimoji="0" lang="nl-BE" altLang="nl-BE" sz="1800" b="0" i="0" u="none" strike="noStrike" cap="none" normalizeH="0" baseline="0">
                <a:ln>
                  <a:noFill/>
                </a:ln>
                <a:solidFill>
                  <a:schemeClr val="tx1"/>
                </a:solidFill>
                <a:effectLst/>
                <a:latin typeface="Arial" panose="020B0604020202020204" pitchFamily="34" charset="0"/>
              </a:rPr>
            </a:br>
            <a:br>
              <a:rPr kumimoji="0" lang="nl-BE" altLang="nl-BE" sz="1800" b="0" i="0" u="none" strike="noStrike" cap="none" normalizeH="0" baseline="0">
                <a:ln>
                  <a:noFill/>
                </a:ln>
                <a:solidFill>
                  <a:schemeClr val="tx1"/>
                </a:solidFill>
                <a:effectLst/>
                <a:latin typeface="Arial" panose="020B0604020202020204" pitchFamily="34" charset="0"/>
              </a:rPr>
            </a:br>
            <a:endParaRPr kumimoji="0" lang="nl-BE" altLang="nl-BE" sz="1800" b="0" i="0" u="none" strike="noStrike" cap="none" normalizeH="0" baseline="0">
              <a:ln>
                <a:noFill/>
              </a:ln>
              <a:solidFill>
                <a:schemeClr val="tx1"/>
              </a:solidFill>
              <a:effectLst/>
              <a:latin typeface="Arial" panose="020B0604020202020204" pitchFamily="34" charset="0"/>
            </a:endParaRPr>
          </a:p>
        </p:txBody>
      </p:sp>
      <p:sp>
        <p:nvSpPr>
          <p:cNvPr id="7" name="Rectangle 2">
            <a:extLst>
              <a:ext uri="{FF2B5EF4-FFF2-40B4-BE49-F238E27FC236}">
                <a16:creationId xmlns:a16="http://schemas.microsoft.com/office/drawing/2014/main" id="{3375284B-D050-4AB7-BFF5-57EB27A96551}"/>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nl-BE" altLang="nl-BE" sz="1800" b="0" i="0" u="none" strike="noStrike" cap="none" normalizeH="0" baseline="0">
                <a:ln>
                  <a:noFill/>
                </a:ln>
                <a:solidFill>
                  <a:schemeClr val="tx1"/>
                </a:solidFill>
                <a:effectLst/>
                <a:latin typeface="Arial" panose="020B0604020202020204" pitchFamily="34" charset="0"/>
              </a:rPr>
            </a:br>
            <a:br>
              <a:rPr kumimoji="0" lang="nl-BE" altLang="nl-BE" sz="1800" b="0" i="0" u="none" strike="noStrike" cap="none" normalizeH="0" baseline="0">
                <a:ln>
                  <a:noFill/>
                </a:ln>
                <a:solidFill>
                  <a:schemeClr val="tx1"/>
                </a:solidFill>
                <a:effectLst/>
                <a:latin typeface="Arial" panose="020B0604020202020204" pitchFamily="34" charset="0"/>
              </a:rPr>
            </a:br>
            <a:br>
              <a:rPr kumimoji="0" lang="nl-BE" altLang="nl-BE" sz="1800" b="0" i="0" u="none" strike="noStrike" cap="none" normalizeH="0" baseline="0">
                <a:ln>
                  <a:noFill/>
                </a:ln>
                <a:solidFill>
                  <a:schemeClr val="tx1"/>
                </a:solidFill>
                <a:effectLst/>
                <a:latin typeface="Arial" panose="020B0604020202020204" pitchFamily="34" charset="0"/>
              </a:rPr>
            </a:br>
            <a:endParaRPr kumimoji="0" lang="nl-BE" altLang="nl-BE"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5381718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GB" sz="2800" dirty="0"/>
              <a:t>Step 5: Create user interface addPerson.html
</a:t>
            </a:r>
            <a:endParaRPr lang="nl-BE" sz="2800" dirty="0"/>
          </a:p>
        </p:txBody>
      </p:sp>
      <p:sp>
        <p:nvSpPr>
          <p:cNvPr id="3" name="Tijdelijke aanduiding voor inhoud 2"/>
          <p:cNvSpPr>
            <a:spLocks noGrp="1"/>
          </p:cNvSpPr>
          <p:nvPr>
            <p:ph idx="1"/>
          </p:nvPr>
        </p:nvSpPr>
        <p:spPr>
          <a:xfrm>
            <a:off x="0" y="1138518"/>
            <a:ext cx="12191999" cy="5719482"/>
          </a:xfrm>
        </p:spPr>
        <p:txBody>
          <a:bodyPr>
            <a:normAutofit lnSpcReduction="10000"/>
          </a:bodyPr>
          <a:lstStyle/>
          <a:p>
            <a:pPr marL="0" indent="0">
              <a:buNone/>
            </a:pPr>
            <a:r>
              <a:rPr lang="en-GB" sz="2000" dirty="0"/>
              <a:t>Now the pages addPerson.html, addCustomer.html, addEmployee.html and addExecutive.html still need to be added.  We start with the body of addPerson.html:
</a:t>
            </a:r>
            <a:endParaRPr lang="nl-BE" sz="2000" dirty="0"/>
          </a:p>
          <a:p>
            <a:pPr marL="0" indent="0">
              <a:buNone/>
            </a:pPr>
            <a:r>
              <a:rPr lang="nl-BE" sz="1800" i="1" dirty="0">
                <a:latin typeface="Courier New" panose="02070309020205020404" pitchFamily="49" charset="0"/>
                <a:cs typeface="Courier New" panose="02070309020205020404" pitchFamily="49" charset="0"/>
              </a:rPr>
              <a:t>&lt;body&gt;</a:t>
            </a:r>
          </a:p>
          <a:p>
            <a:pPr marL="0" indent="0">
              <a:buNone/>
            </a:pPr>
            <a:r>
              <a:rPr lang="nl-BE" sz="1800" i="1" dirty="0">
                <a:latin typeface="Courier New" panose="02070309020205020404" pitchFamily="49" charset="0"/>
                <a:cs typeface="Courier New" panose="02070309020205020404" pitchFamily="49" charset="0"/>
              </a:rPr>
              <a:t>&lt;h1&gt;</a:t>
            </a:r>
            <a:r>
              <a:rPr lang="nl-BE" sz="1800" i="1" dirty="0" err="1">
                <a:latin typeface="Courier New" panose="02070309020205020404" pitchFamily="49" charset="0"/>
                <a:cs typeface="Courier New" panose="02070309020205020404" pitchFamily="49" charset="0"/>
              </a:rPr>
              <a:t>Create</a:t>
            </a:r>
            <a:r>
              <a:rPr lang="nl-BE" sz="1800" i="1" dirty="0">
                <a:latin typeface="Courier New" panose="02070309020205020404" pitchFamily="49" charset="0"/>
                <a:cs typeface="Courier New" panose="02070309020205020404" pitchFamily="49" charset="0"/>
              </a:rPr>
              <a:t> Person&lt;/h1&gt;</a:t>
            </a:r>
          </a:p>
          <a:p>
            <a:pPr marL="0" indent="0">
              <a:buNone/>
            </a:pPr>
            <a:endParaRPr lang="nl-BE" sz="1800" i="1" dirty="0">
              <a:latin typeface="Courier New" panose="02070309020205020404" pitchFamily="49" charset="0"/>
              <a:cs typeface="Courier New" panose="02070309020205020404" pitchFamily="49" charset="0"/>
            </a:endParaRPr>
          </a:p>
          <a:p>
            <a:pPr marL="0" indent="0">
              <a:buNone/>
            </a:pPr>
            <a:r>
              <a:rPr lang="nl-BE" sz="1800" i="1" dirty="0">
                <a:latin typeface="Courier New" panose="02070309020205020404" pitchFamily="49" charset="0"/>
                <a:cs typeface="Courier New" panose="02070309020205020404" pitchFamily="49" charset="0"/>
              </a:rPr>
              <a:t>&lt;form action="/</a:t>
            </a:r>
            <a:r>
              <a:rPr lang="nl-BE" sz="1800" i="1" dirty="0" err="1">
                <a:latin typeface="Courier New" panose="02070309020205020404" pitchFamily="49" charset="0"/>
                <a:cs typeface="Courier New" panose="02070309020205020404" pitchFamily="49" charset="0"/>
              </a:rPr>
              <a:t>processAddPerson</a:t>
            </a:r>
            <a:r>
              <a:rPr lang="nl-BE" sz="1800" i="1" dirty="0">
                <a:latin typeface="Courier New" panose="02070309020205020404" pitchFamily="49" charset="0"/>
                <a:cs typeface="Courier New" panose="02070309020205020404" pitchFamily="49" charset="0"/>
              </a:rPr>
              <a:t>" </a:t>
            </a:r>
            <a:r>
              <a:rPr lang="nl-BE" sz="1800" i="1" dirty="0" err="1">
                <a:latin typeface="Courier New" panose="02070309020205020404" pitchFamily="49" charset="0"/>
                <a:cs typeface="Courier New" panose="02070309020205020404" pitchFamily="49" charset="0"/>
              </a:rPr>
              <a:t>method</a:t>
            </a:r>
            <a:r>
              <a:rPr lang="nl-BE" sz="1800" i="1" dirty="0">
                <a:latin typeface="Courier New" panose="02070309020205020404" pitchFamily="49" charset="0"/>
                <a:cs typeface="Courier New" panose="02070309020205020404" pitchFamily="49" charset="0"/>
              </a:rPr>
              <a:t>="post"&gt;</a:t>
            </a:r>
          </a:p>
          <a:p>
            <a:pPr marL="0" indent="0">
              <a:buNone/>
            </a:pPr>
            <a:r>
              <a:rPr lang="nl-BE" sz="1800" i="1" dirty="0">
                <a:latin typeface="Courier New" panose="02070309020205020404" pitchFamily="49" charset="0"/>
                <a:cs typeface="Courier New" panose="02070309020205020404" pitchFamily="49" charset="0"/>
              </a:rPr>
              <a:t>    &lt;p&gt;</a:t>
            </a:r>
          </a:p>
          <a:p>
            <a:pPr marL="0" indent="0">
              <a:buNone/>
            </a:pPr>
            <a:r>
              <a:rPr lang="nl-BE" sz="1800" i="1" dirty="0">
                <a:latin typeface="Courier New" panose="02070309020205020404" pitchFamily="49" charset="0"/>
                <a:cs typeface="Courier New" panose="02070309020205020404" pitchFamily="49" charset="0"/>
              </a:rPr>
              <a:t>        &lt;label </a:t>
            </a:r>
            <a:r>
              <a:rPr lang="nl-BE" sz="1800" i="1" dirty="0" err="1">
                <a:latin typeface="Courier New" panose="02070309020205020404" pitchFamily="49" charset="0"/>
                <a:cs typeface="Courier New" panose="02070309020205020404" pitchFamily="49" charset="0"/>
              </a:rPr>
              <a:t>for</a:t>
            </a:r>
            <a:r>
              <a:rPr lang="nl-BE" sz="1800" i="1" dirty="0">
                <a:latin typeface="Courier New" panose="02070309020205020404" pitchFamily="49" charset="0"/>
                <a:cs typeface="Courier New" panose="02070309020205020404" pitchFamily="49" charset="0"/>
              </a:rPr>
              <a:t>="name"&gt;Name:&lt;/label&gt;</a:t>
            </a:r>
          </a:p>
          <a:p>
            <a:pPr marL="0" indent="0">
              <a:buNone/>
            </a:pPr>
            <a:r>
              <a:rPr lang="nl-BE" sz="1800" i="1" dirty="0">
                <a:latin typeface="Courier New" panose="02070309020205020404" pitchFamily="49" charset="0"/>
                <a:cs typeface="Courier New" panose="02070309020205020404" pitchFamily="49" charset="0"/>
              </a:rPr>
              <a:t>        &lt;input type="</a:t>
            </a:r>
            <a:r>
              <a:rPr lang="nl-BE" sz="1800" i="1" dirty="0" err="1">
                <a:latin typeface="Courier New" panose="02070309020205020404" pitchFamily="49" charset="0"/>
                <a:cs typeface="Courier New" panose="02070309020205020404" pitchFamily="49" charset="0"/>
              </a:rPr>
              <a:t>text</a:t>
            </a:r>
            <a:r>
              <a:rPr lang="nl-BE" sz="1800" i="1" dirty="0">
                <a:latin typeface="Courier New" panose="02070309020205020404" pitchFamily="49" charset="0"/>
                <a:cs typeface="Courier New" panose="02070309020205020404" pitchFamily="49" charset="0"/>
              </a:rPr>
              <a:t>" name="name" </a:t>
            </a:r>
            <a:r>
              <a:rPr lang="nl-BE" sz="1800" i="1" dirty="0" err="1">
                <a:latin typeface="Courier New" panose="02070309020205020404" pitchFamily="49" charset="0"/>
                <a:cs typeface="Courier New" panose="02070309020205020404" pitchFamily="49" charset="0"/>
              </a:rPr>
              <a:t>id</a:t>
            </a:r>
            <a:r>
              <a:rPr lang="nl-BE" sz="1800" i="1" dirty="0">
                <a:latin typeface="Courier New" panose="02070309020205020404" pitchFamily="49" charset="0"/>
                <a:cs typeface="Courier New" panose="02070309020205020404" pitchFamily="49" charset="0"/>
              </a:rPr>
              <a:t>="name"&gt;</a:t>
            </a:r>
          </a:p>
          <a:p>
            <a:pPr marL="0" indent="0">
              <a:buNone/>
            </a:pPr>
            <a:r>
              <a:rPr lang="nl-BE" sz="1800" i="1" dirty="0">
                <a:latin typeface="Courier New" panose="02070309020205020404" pitchFamily="49" charset="0"/>
                <a:cs typeface="Courier New" panose="02070309020205020404" pitchFamily="49" charset="0"/>
              </a:rPr>
              <a:t>    &lt;/p&gt;</a:t>
            </a:r>
          </a:p>
          <a:p>
            <a:pPr marL="0" indent="0">
              <a:buNone/>
            </a:pPr>
            <a:r>
              <a:rPr lang="nl-BE" sz="1800" i="1" dirty="0">
                <a:latin typeface="Courier New" panose="02070309020205020404" pitchFamily="49" charset="0"/>
                <a:cs typeface="Courier New" panose="02070309020205020404" pitchFamily="49" charset="0"/>
              </a:rPr>
              <a:t>    &lt;p&gt;</a:t>
            </a:r>
          </a:p>
          <a:p>
            <a:pPr marL="0" indent="0">
              <a:buNone/>
            </a:pPr>
            <a:r>
              <a:rPr lang="nl-BE" sz="1800" i="1" dirty="0">
                <a:latin typeface="Courier New" panose="02070309020205020404" pitchFamily="49" charset="0"/>
                <a:cs typeface="Courier New" panose="02070309020205020404" pitchFamily="49" charset="0"/>
              </a:rPr>
              <a:t>        &lt;input type="</a:t>
            </a:r>
            <a:r>
              <a:rPr lang="nl-BE" sz="1800" i="1" dirty="0" err="1">
                <a:latin typeface="Courier New" panose="02070309020205020404" pitchFamily="49" charset="0"/>
                <a:cs typeface="Courier New" panose="02070309020205020404" pitchFamily="49" charset="0"/>
              </a:rPr>
              <a:t>submit</a:t>
            </a:r>
            <a:r>
              <a:rPr lang="nl-BE" sz="1800" i="1" dirty="0">
                <a:latin typeface="Courier New" panose="02070309020205020404" pitchFamily="49" charset="0"/>
                <a:cs typeface="Courier New" panose="02070309020205020404" pitchFamily="49" charset="0"/>
              </a:rPr>
              <a:t>" </a:t>
            </a:r>
            <a:r>
              <a:rPr lang="nl-BE" sz="1800" i="1" dirty="0" err="1">
                <a:latin typeface="Courier New" panose="02070309020205020404" pitchFamily="49" charset="0"/>
                <a:cs typeface="Courier New" panose="02070309020205020404" pitchFamily="49" charset="0"/>
              </a:rPr>
              <a:t>value</a:t>
            </a:r>
            <a:r>
              <a:rPr lang="nl-BE" sz="1800" i="1" dirty="0">
                <a:latin typeface="Courier New" panose="02070309020205020404" pitchFamily="49" charset="0"/>
                <a:cs typeface="Courier New" panose="02070309020205020404" pitchFamily="49" charset="0"/>
              </a:rPr>
              <a:t>="Save" name="save"&gt;</a:t>
            </a:r>
          </a:p>
          <a:p>
            <a:pPr marL="0" indent="0">
              <a:buNone/>
            </a:pPr>
            <a:r>
              <a:rPr lang="nl-BE" sz="1800" i="1" dirty="0">
                <a:latin typeface="Courier New" panose="02070309020205020404" pitchFamily="49" charset="0"/>
                <a:cs typeface="Courier New" panose="02070309020205020404" pitchFamily="49" charset="0"/>
              </a:rPr>
              <a:t>    &lt;/p&gt;</a:t>
            </a:r>
          </a:p>
          <a:p>
            <a:pPr marL="0" indent="0">
              <a:buNone/>
            </a:pPr>
            <a:r>
              <a:rPr lang="nl-BE" sz="1800" i="1" dirty="0">
                <a:latin typeface="Courier New" panose="02070309020205020404" pitchFamily="49" charset="0"/>
                <a:cs typeface="Courier New" panose="02070309020205020404" pitchFamily="49" charset="0"/>
              </a:rPr>
              <a:t>&lt;/form&gt;</a:t>
            </a:r>
          </a:p>
          <a:p>
            <a:pPr marL="0" indent="0">
              <a:buNone/>
            </a:pPr>
            <a:r>
              <a:rPr lang="nl-BE" sz="1800" i="1" dirty="0">
                <a:latin typeface="Courier New" panose="02070309020205020404" pitchFamily="49" charset="0"/>
                <a:cs typeface="Courier New" panose="02070309020205020404" pitchFamily="49" charset="0"/>
              </a:rPr>
              <a:t>&lt;/body&gt;</a:t>
            </a:r>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19</a:t>
            </a:fld>
            <a:endParaRPr lang="nl-NL"/>
          </a:p>
        </p:txBody>
      </p:sp>
    </p:spTree>
    <p:extLst>
      <p:ext uri="{BB962C8B-B14F-4D97-AF65-F5344CB8AC3E}">
        <p14:creationId xmlns:p14="http://schemas.microsoft.com/office/powerpoint/2010/main" val="22660717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97427214-88AA-46B3-B55B-0964DD75F7D5}"/>
              </a:ext>
            </a:extLst>
          </p:cNvPr>
          <p:cNvSpPr>
            <a:spLocks noGrp="1"/>
          </p:cNvSpPr>
          <p:nvPr>
            <p:ph type="title"/>
          </p:nvPr>
        </p:nvSpPr>
        <p:spPr/>
        <p:txBody>
          <a:bodyPr>
            <a:normAutofit fontScale="90000"/>
          </a:bodyPr>
          <a:lstStyle/>
          <a:p>
            <a:r>
              <a:rPr lang="nl-BE" dirty="0"/>
              <a:t>Contents
</a:t>
            </a:r>
          </a:p>
        </p:txBody>
      </p:sp>
      <p:sp>
        <p:nvSpPr>
          <p:cNvPr id="8" name="Tijdelijke aanduiding voor inhoud 7">
            <a:extLst>
              <a:ext uri="{FF2B5EF4-FFF2-40B4-BE49-F238E27FC236}">
                <a16:creationId xmlns:a16="http://schemas.microsoft.com/office/drawing/2014/main" id="{B3043185-BB1B-4E7B-A99F-4E78092FA410}"/>
              </a:ext>
            </a:extLst>
          </p:cNvPr>
          <p:cNvSpPr>
            <a:spLocks noGrp="1"/>
          </p:cNvSpPr>
          <p:nvPr>
            <p:ph idx="1"/>
          </p:nvPr>
        </p:nvSpPr>
        <p:spPr/>
        <p:txBody>
          <a:bodyPr>
            <a:normAutofit/>
          </a:bodyPr>
          <a:lstStyle/>
          <a:p>
            <a:r>
              <a:rPr lang="nl-BE" dirty="0" err="1"/>
              <a:t>Inheritance</a:t>
            </a:r>
            <a:endParaRPr lang="nl-BE" dirty="0"/>
          </a:p>
          <a:p>
            <a:pPr lvl="1"/>
            <a:r>
              <a:rPr lang="nl-BE" dirty="0" err="1"/>
              <a:t>Problem</a:t>
            </a:r>
            <a:r>
              <a:rPr lang="nl-BE" dirty="0"/>
              <a:t> </a:t>
            </a:r>
            <a:r>
              <a:rPr lang="nl-BE" dirty="0" err="1"/>
              <a:t>definition</a:t>
            </a:r>
            <a:endParaRPr lang="nl-BE" dirty="0"/>
          </a:p>
          <a:p>
            <a:pPr lvl="1"/>
            <a:r>
              <a:rPr lang="nl-BE" dirty="0" err="1"/>
              <a:t>Strategies</a:t>
            </a:r>
            <a:endParaRPr lang="nl-BE" dirty="0"/>
          </a:p>
          <a:p>
            <a:pPr lvl="1"/>
            <a:endParaRPr lang="nl-BE" dirty="0"/>
          </a:p>
          <a:p>
            <a:r>
              <a:rPr lang="en-GB" dirty="0"/>
              <a:t>Inheritance lesson examples with explanation</a:t>
            </a:r>
          </a:p>
          <a:p>
            <a:pPr lvl="1"/>
            <a:r>
              <a:rPr lang="nl-BE" sz="2100" dirty="0" err="1">
                <a:hlinkClick r:id="rId2" action="ppaction://hlinksldjump"/>
              </a:rPr>
              <a:t>Implementing</a:t>
            </a:r>
            <a:r>
              <a:rPr lang="nl-BE" sz="2100" dirty="0">
                <a:hlinkClick r:id="rId2" action="ppaction://hlinksldjump"/>
              </a:rPr>
              <a:t> </a:t>
            </a:r>
            <a:r>
              <a:rPr lang="nl-BE" sz="2100" dirty="0" err="1">
                <a:hlinkClick r:id="rId2" action="ppaction://hlinksldjump"/>
              </a:rPr>
              <a:t>Inheritance</a:t>
            </a:r>
            <a:r>
              <a:rPr lang="nl-BE" sz="2100" dirty="0">
                <a:hlinkClick r:id="rId2" action="ppaction://hlinksldjump"/>
              </a:rPr>
              <a:t>: Start</a:t>
            </a:r>
            <a:endParaRPr lang="nl-BE" sz="2100" dirty="0">
              <a:hlinkClick r:id="rId3" action="ppaction://hlinksldjump">
                <a:extLst>
                  <a:ext uri="{A12FA001-AC4F-418D-AE19-62706E023703}">
                    <ahyp:hlinkClr xmlns:ahyp="http://schemas.microsoft.com/office/drawing/2018/hyperlinkcolor" val="tx"/>
                  </a:ext>
                </a:extLst>
              </a:hlinkClick>
            </a:endParaRPr>
          </a:p>
          <a:p>
            <a:pPr lvl="1"/>
            <a:r>
              <a:rPr lang="nl-BE" sz="2100" dirty="0" err="1">
                <a:hlinkClick r:id="rId4" action="ppaction://hlinksldjump"/>
              </a:rPr>
              <a:t>Implementing</a:t>
            </a:r>
            <a:r>
              <a:rPr lang="nl-BE" sz="2100" dirty="0">
                <a:hlinkClick r:id="rId4" action="ppaction://hlinksldjump"/>
              </a:rPr>
              <a:t> </a:t>
            </a:r>
            <a:r>
              <a:rPr lang="nl-BE" sz="2100" dirty="0" err="1">
                <a:hlinkClick r:id="rId4" action="ppaction://hlinksldjump"/>
              </a:rPr>
              <a:t>Inheritance</a:t>
            </a:r>
            <a:r>
              <a:rPr lang="nl-BE" sz="2100" dirty="0">
                <a:hlinkClick r:id="rId4" action="ppaction://hlinksldjump"/>
              </a:rPr>
              <a:t>: SINGLE TABLE</a:t>
            </a:r>
            <a:endParaRPr lang="nl-BE" sz="2100" dirty="0"/>
          </a:p>
          <a:p>
            <a:pPr lvl="1"/>
            <a:r>
              <a:rPr lang="nl-BE" sz="2100" dirty="0" err="1">
                <a:hlinkClick r:id="rId5" action="ppaction://hlinksldjump"/>
              </a:rPr>
              <a:t>Implementing</a:t>
            </a:r>
            <a:r>
              <a:rPr lang="nl-BE" sz="2100" dirty="0">
                <a:hlinkClick r:id="rId5" action="ppaction://hlinksldjump"/>
              </a:rPr>
              <a:t> </a:t>
            </a:r>
            <a:r>
              <a:rPr lang="nl-BE" sz="2100" dirty="0" err="1">
                <a:hlinkClick r:id="rId5" action="ppaction://hlinksldjump"/>
              </a:rPr>
              <a:t>Inheritance</a:t>
            </a:r>
            <a:r>
              <a:rPr lang="nl-BE" sz="2100" dirty="0">
                <a:hlinkClick r:id="rId5" action="ppaction://hlinksldjump"/>
              </a:rPr>
              <a:t>: JOINED</a:t>
            </a:r>
            <a:endParaRPr lang="nl-BE" sz="2100" dirty="0"/>
          </a:p>
          <a:p>
            <a:pPr lvl="1"/>
            <a:r>
              <a:rPr lang="en-GB" sz="2100" dirty="0">
                <a:hlinkClick r:id="rId6" action="ppaction://hlinksldjump"/>
              </a:rPr>
              <a:t>Implementing Inheritance: TABLE PER CLASS</a:t>
            </a:r>
            <a:endParaRPr lang="en-US" sz="2100" dirty="0"/>
          </a:p>
          <a:p>
            <a:pPr lvl="1"/>
            <a:r>
              <a:rPr lang="en-US" sz="2100" dirty="0">
                <a:hlinkClick r:id="rId7" action="ppaction://hlinksldjump"/>
              </a:rPr>
              <a:t>Implementing Inheritance: Polymorphic Queries</a:t>
            </a:r>
            <a:endParaRPr lang="en-US" sz="2100" dirty="0"/>
          </a:p>
          <a:p>
            <a:pPr lvl="1"/>
            <a:r>
              <a:rPr lang="en-US" sz="2100" dirty="0">
                <a:hlinkClick r:id="rId8" action="ppaction://hlinksldjump"/>
              </a:rPr>
              <a:t>Implementing Inheritance: @MappedSuperclass</a:t>
            </a:r>
            <a:endParaRPr lang="nl-BE" sz="2100" dirty="0"/>
          </a:p>
          <a:p>
            <a:pPr lvl="1"/>
            <a:endParaRPr lang="nl-BE" sz="2100" dirty="0"/>
          </a:p>
          <a:p>
            <a:endParaRPr lang="nl-BE" dirty="0"/>
          </a:p>
        </p:txBody>
      </p:sp>
      <p:sp>
        <p:nvSpPr>
          <p:cNvPr id="6" name="Tijdelijke aanduiding voor dianummer 5">
            <a:extLst>
              <a:ext uri="{FF2B5EF4-FFF2-40B4-BE49-F238E27FC236}">
                <a16:creationId xmlns:a16="http://schemas.microsoft.com/office/drawing/2014/main" id="{97072C5B-DC68-407B-9613-4289E470749E}"/>
              </a:ext>
            </a:extLst>
          </p:cNvPr>
          <p:cNvSpPr>
            <a:spLocks noGrp="1"/>
          </p:cNvSpPr>
          <p:nvPr>
            <p:ph type="sldNum" sz="quarter" idx="12"/>
          </p:nvPr>
        </p:nvSpPr>
        <p:spPr/>
        <p:txBody>
          <a:bodyPr/>
          <a:lstStyle/>
          <a:p>
            <a:fld id="{A48BBB69-78CC-4007-AD8B-593DE32245CC}" type="slidenum">
              <a:rPr lang="nl-BE" smtClean="0"/>
              <a:t>2</a:t>
            </a:fld>
            <a:endParaRPr lang="nl-BE"/>
          </a:p>
        </p:txBody>
      </p:sp>
    </p:spTree>
    <p:extLst>
      <p:ext uri="{BB962C8B-B14F-4D97-AF65-F5344CB8AC3E}">
        <p14:creationId xmlns:p14="http://schemas.microsoft.com/office/powerpoint/2010/main" val="31259675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GB" sz="2800" dirty="0"/>
              <a:t>Step 5: Create user interface addCustomer.html
</a:t>
            </a:r>
            <a:endParaRPr lang="nl-BE" sz="2800" dirty="0"/>
          </a:p>
        </p:txBody>
      </p:sp>
      <p:sp>
        <p:nvSpPr>
          <p:cNvPr id="3" name="Tijdelijke aanduiding voor inhoud 2"/>
          <p:cNvSpPr>
            <a:spLocks noGrp="1"/>
          </p:cNvSpPr>
          <p:nvPr>
            <p:ph idx="1"/>
          </p:nvPr>
        </p:nvSpPr>
        <p:spPr>
          <a:xfrm>
            <a:off x="0" y="1138518"/>
            <a:ext cx="12496800" cy="5746468"/>
          </a:xfrm>
        </p:spPr>
        <p:txBody>
          <a:bodyPr>
            <a:normAutofit fontScale="85000" lnSpcReduction="20000"/>
          </a:bodyPr>
          <a:lstStyle/>
          <a:p>
            <a:pPr marL="0" indent="0">
              <a:buNone/>
            </a:pPr>
            <a:r>
              <a:rPr lang="en-GB" sz="2000" dirty="0"/>
              <a:t>We work out the body of addCustomer.html in a similar way:
</a:t>
            </a:r>
            <a:endParaRPr lang="nl-BE" sz="2000" dirty="0"/>
          </a:p>
          <a:p>
            <a:pPr marL="0" indent="0">
              <a:buNone/>
            </a:pPr>
            <a:r>
              <a:rPr lang="nl-BE" sz="1800" i="1" dirty="0">
                <a:latin typeface="Courier New" panose="02070309020205020404" pitchFamily="49" charset="0"/>
                <a:cs typeface="Courier New" panose="02070309020205020404" pitchFamily="49" charset="0"/>
              </a:rPr>
              <a:t>&lt;body&gt;</a:t>
            </a:r>
          </a:p>
          <a:p>
            <a:pPr marL="0" indent="0">
              <a:buNone/>
            </a:pPr>
            <a:r>
              <a:rPr lang="nl-BE" sz="1800" i="1" dirty="0">
                <a:latin typeface="Courier New" panose="02070309020205020404" pitchFamily="49" charset="0"/>
                <a:cs typeface="Courier New" panose="02070309020205020404" pitchFamily="49" charset="0"/>
              </a:rPr>
              <a:t>&lt;h1&gt;</a:t>
            </a:r>
            <a:r>
              <a:rPr lang="nl-BE" sz="1800" i="1" dirty="0" err="1">
                <a:latin typeface="Courier New" panose="02070309020205020404" pitchFamily="49" charset="0"/>
                <a:cs typeface="Courier New" panose="02070309020205020404" pitchFamily="49" charset="0"/>
              </a:rPr>
              <a:t>Create</a:t>
            </a:r>
            <a:r>
              <a:rPr lang="nl-BE" sz="1800" i="1" dirty="0">
                <a:latin typeface="Courier New" panose="02070309020205020404" pitchFamily="49" charset="0"/>
                <a:cs typeface="Courier New" panose="02070309020205020404" pitchFamily="49" charset="0"/>
              </a:rPr>
              <a:t> Customer&lt;/h1&gt;</a:t>
            </a:r>
          </a:p>
          <a:p>
            <a:pPr marL="0" indent="0">
              <a:buNone/>
            </a:pPr>
            <a:endParaRPr lang="nl-BE" sz="1800" i="1" dirty="0">
              <a:latin typeface="Courier New" panose="02070309020205020404" pitchFamily="49" charset="0"/>
              <a:cs typeface="Courier New" panose="02070309020205020404" pitchFamily="49" charset="0"/>
            </a:endParaRPr>
          </a:p>
          <a:p>
            <a:pPr marL="0" indent="0">
              <a:buNone/>
            </a:pPr>
            <a:r>
              <a:rPr lang="nl-BE" sz="1800" i="1" dirty="0">
                <a:latin typeface="Courier New" panose="02070309020205020404" pitchFamily="49" charset="0"/>
                <a:cs typeface="Courier New" panose="02070309020205020404" pitchFamily="49" charset="0"/>
              </a:rPr>
              <a:t>&lt;form action="/</a:t>
            </a:r>
            <a:r>
              <a:rPr lang="nl-BE" sz="1800" i="1" dirty="0" err="1">
                <a:latin typeface="Courier New" panose="02070309020205020404" pitchFamily="49" charset="0"/>
                <a:cs typeface="Courier New" panose="02070309020205020404" pitchFamily="49" charset="0"/>
              </a:rPr>
              <a:t>processAddCustomer</a:t>
            </a:r>
            <a:r>
              <a:rPr lang="nl-BE" sz="1800" i="1" dirty="0">
                <a:latin typeface="Courier New" panose="02070309020205020404" pitchFamily="49" charset="0"/>
                <a:cs typeface="Courier New" panose="02070309020205020404" pitchFamily="49" charset="0"/>
              </a:rPr>
              <a:t>" </a:t>
            </a:r>
            <a:r>
              <a:rPr lang="nl-BE" sz="1800" i="1" dirty="0" err="1">
                <a:latin typeface="Courier New" panose="02070309020205020404" pitchFamily="49" charset="0"/>
                <a:cs typeface="Courier New" panose="02070309020205020404" pitchFamily="49" charset="0"/>
              </a:rPr>
              <a:t>method</a:t>
            </a:r>
            <a:r>
              <a:rPr lang="nl-BE" sz="1800" i="1" dirty="0">
                <a:latin typeface="Courier New" panose="02070309020205020404" pitchFamily="49" charset="0"/>
                <a:cs typeface="Courier New" panose="02070309020205020404" pitchFamily="49" charset="0"/>
              </a:rPr>
              <a:t>="post"&gt;</a:t>
            </a:r>
          </a:p>
          <a:p>
            <a:pPr marL="0" indent="0">
              <a:buNone/>
            </a:pPr>
            <a:r>
              <a:rPr lang="nl-BE" sz="1800" i="1" dirty="0">
                <a:latin typeface="Courier New" panose="02070309020205020404" pitchFamily="49" charset="0"/>
                <a:cs typeface="Courier New" panose="02070309020205020404" pitchFamily="49" charset="0"/>
              </a:rPr>
              <a:t>    &lt;p&gt;</a:t>
            </a:r>
          </a:p>
          <a:p>
            <a:pPr marL="0" indent="0">
              <a:buNone/>
            </a:pPr>
            <a:r>
              <a:rPr lang="nl-BE" sz="1800" i="1" dirty="0">
                <a:latin typeface="Courier New" panose="02070309020205020404" pitchFamily="49" charset="0"/>
                <a:cs typeface="Courier New" panose="02070309020205020404" pitchFamily="49" charset="0"/>
              </a:rPr>
              <a:t>        &lt;label </a:t>
            </a:r>
            <a:r>
              <a:rPr lang="nl-BE" sz="1800" i="1" dirty="0" err="1">
                <a:latin typeface="Courier New" panose="02070309020205020404" pitchFamily="49" charset="0"/>
                <a:cs typeface="Courier New" panose="02070309020205020404" pitchFamily="49" charset="0"/>
              </a:rPr>
              <a:t>for</a:t>
            </a:r>
            <a:r>
              <a:rPr lang="nl-BE" sz="1800" i="1" dirty="0">
                <a:latin typeface="Courier New" panose="02070309020205020404" pitchFamily="49" charset="0"/>
                <a:cs typeface="Courier New" panose="02070309020205020404" pitchFamily="49" charset="0"/>
              </a:rPr>
              <a:t>="name"&gt;Name:&lt;/label&gt;</a:t>
            </a:r>
          </a:p>
          <a:p>
            <a:pPr marL="0" indent="0">
              <a:buNone/>
            </a:pPr>
            <a:r>
              <a:rPr lang="nl-BE" sz="1800" i="1" dirty="0">
                <a:latin typeface="Courier New" panose="02070309020205020404" pitchFamily="49" charset="0"/>
                <a:cs typeface="Courier New" panose="02070309020205020404" pitchFamily="49" charset="0"/>
              </a:rPr>
              <a:t>        &lt;input type="</a:t>
            </a:r>
            <a:r>
              <a:rPr lang="nl-BE" sz="1800" i="1" dirty="0" err="1">
                <a:latin typeface="Courier New" panose="02070309020205020404" pitchFamily="49" charset="0"/>
                <a:cs typeface="Courier New" panose="02070309020205020404" pitchFamily="49" charset="0"/>
              </a:rPr>
              <a:t>text</a:t>
            </a:r>
            <a:r>
              <a:rPr lang="nl-BE" sz="1800" i="1" dirty="0">
                <a:latin typeface="Courier New" panose="02070309020205020404" pitchFamily="49" charset="0"/>
                <a:cs typeface="Courier New" panose="02070309020205020404" pitchFamily="49" charset="0"/>
              </a:rPr>
              <a:t>" name="name" </a:t>
            </a:r>
            <a:r>
              <a:rPr lang="nl-BE" sz="1800" i="1" dirty="0" err="1">
                <a:latin typeface="Courier New" panose="02070309020205020404" pitchFamily="49" charset="0"/>
                <a:cs typeface="Courier New" panose="02070309020205020404" pitchFamily="49" charset="0"/>
              </a:rPr>
              <a:t>id</a:t>
            </a:r>
            <a:r>
              <a:rPr lang="nl-BE" sz="1800" i="1" dirty="0">
                <a:latin typeface="Courier New" panose="02070309020205020404" pitchFamily="49" charset="0"/>
                <a:cs typeface="Courier New" panose="02070309020205020404" pitchFamily="49" charset="0"/>
              </a:rPr>
              <a:t>="name"&gt;</a:t>
            </a:r>
          </a:p>
          <a:p>
            <a:pPr marL="0" indent="0">
              <a:buNone/>
            </a:pPr>
            <a:r>
              <a:rPr lang="nl-BE" sz="1800" i="1" dirty="0">
                <a:latin typeface="Courier New" panose="02070309020205020404" pitchFamily="49" charset="0"/>
                <a:cs typeface="Courier New" panose="02070309020205020404" pitchFamily="49" charset="0"/>
              </a:rPr>
              <a:t>    &lt;/p&gt;</a:t>
            </a:r>
          </a:p>
          <a:p>
            <a:pPr marL="0" indent="0">
              <a:buNone/>
            </a:pPr>
            <a:r>
              <a:rPr lang="nl-BE" sz="1800" i="1" dirty="0">
                <a:latin typeface="Courier New" panose="02070309020205020404" pitchFamily="49" charset="0"/>
                <a:cs typeface="Courier New" panose="02070309020205020404" pitchFamily="49" charset="0"/>
              </a:rPr>
              <a:t>    &lt;p&gt;</a:t>
            </a:r>
          </a:p>
          <a:p>
            <a:pPr marL="0" indent="0">
              <a:buNone/>
            </a:pPr>
            <a:r>
              <a:rPr lang="nl-BE" sz="1800" i="1" dirty="0">
                <a:latin typeface="Courier New" panose="02070309020205020404" pitchFamily="49" charset="0"/>
                <a:cs typeface="Courier New" panose="02070309020205020404" pitchFamily="49" charset="0"/>
              </a:rPr>
              <a:t>        &lt;label </a:t>
            </a:r>
            <a:r>
              <a:rPr lang="nl-BE" sz="1800" i="1" dirty="0" err="1">
                <a:latin typeface="Courier New" panose="02070309020205020404" pitchFamily="49" charset="0"/>
                <a:cs typeface="Courier New" panose="02070309020205020404" pitchFamily="49" charset="0"/>
              </a:rPr>
              <a:t>for</a:t>
            </a:r>
            <a:r>
              <a:rPr lang="nl-BE" sz="1800" i="1" dirty="0">
                <a:latin typeface="Courier New" panose="02070309020205020404" pitchFamily="49" charset="0"/>
                <a:cs typeface="Courier New" panose="02070309020205020404" pitchFamily="49" charset="0"/>
              </a:rPr>
              <a:t>="discount"&gt;Discount:&lt;/label&gt;</a:t>
            </a:r>
          </a:p>
          <a:p>
            <a:pPr marL="0" indent="0">
              <a:buNone/>
            </a:pPr>
            <a:r>
              <a:rPr lang="nl-BE" sz="1800" i="1" dirty="0">
                <a:latin typeface="Courier New" panose="02070309020205020404" pitchFamily="49" charset="0"/>
                <a:cs typeface="Courier New" panose="02070309020205020404" pitchFamily="49" charset="0"/>
              </a:rPr>
              <a:t>        &lt;input type="</a:t>
            </a:r>
            <a:r>
              <a:rPr lang="nl-BE" sz="1800" i="1" dirty="0" err="1">
                <a:latin typeface="Courier New" panose="02070309020205020404" pitchFamily="49" charset="0"/>
                <a:cs typeface="Courier New" panose="02070309020205020404" pitchFamily="49" charset="0"/>
              </a:rPr>
              <a:t>text</a:t>
            </a:r>
            <a:r>
              <a:rPr lang="nl-BE" sz="1800" i="1" dirty="0">
                <a:latin typeface="Courier New" panose="02070309020205020404" pitchFamily="49" charset="0"/>
                <a:cs typeface="Courier New" panose="02070309020205020404" pitchFamily="49" charset="0"/>
              </a:rPr>
              <a:t>" name="discount" </a:t>
            </a:r>
            <a:r>
              <a:rPr lang="nl-BE" sz="1800" i="1" dirty="0" err="1">
                <a:latin typeface="Courier New" panose="02070309020205020404" pitchFamily="49" charset="0"/>
                <a:cs typeface="Courier New" panose="02070309020205020404" pitchFamily="49" charset="0"/>
              </a:rPr>
              <a:t>id</a:t>
            </a:r>
            <a:r>
              <a:rPr lang="nl-BE" sz="1800" i="1" dirty="0">
                <a:latin typeface="Courier New" panose="02070309020205020404" pitchFamily="49" charset="0"/>
                <a:cs typeface="Courier New" panose="02070309020205020404" pitchFamily="49" charset="0"/>
              </a:rPr>
              <a:t>="discount"&gt;</a:t>
            </a:r>
          </a:p>
          <a:p>
            <a:pPr marL="0" indent="0">
              <a:buNone/>
            </a:pPr>
            <a:r>
              <a:rPr lang="nl-BE" sz="1800" i="1" dirty="0">
                <a:latin typeface="Courier New" panose="02070309020205020404" pitchFamily="49" charset="0"/>
                <a:cs typeface="Courier New" panose="02070309020205020404" pitchFamily="49" charset="0"/>
              </a:rPr>
              <a:t>    &lt;/p&gt;</a:t>
            </a:r>
          </a:p>
          <a:p>
            <a:pPr marL="0" indent="0">
              <a:buNone/>
            </a:pPr>
            <a:r>
              <a:rPr lang="nl-BE" sz="1800" i="1" dirty="0">
                <a:latin typeface="Courier New" panose="02070309020205020404" pitchFamily="49" charset="0"/>
                <a:cs typeface="Courier New" panose="02070309020205020404" pitchFamily="49" charset="0"/>
              </a:rPr>
              <a:t>    &lt;p&gt;</a:t>
            </a:r>
          </a:p>
          <a:p>
            <a:pPr marL="0" indent="0">
              <a:buNone/>
            </a:pPr>
            <a:r>
              <a:rPr lang="nl-BE" sz="1800" i="1" dirty="0">
                <a:latin typeface="Courier New" panose="02070309020205020404" pitchFamily="49" charset="0"/>
                <a:cs typeface="Courier New" panose="02070309020205020404" pitchFamily="49" charset="0"/>
              </a:rPr>
              <a:t>        &lt;input type="</a:t>
            </a:r>
            <a:r>
              <a:rPr lang="nl-BE" sz="1800" i="1" dirty="0" err="1">
                <a:latin typeface="Courier New" panose="02070309020205020404" pitchFamily="49" charset="0"/>
                <a:cs typeface="Courier New" panose="02070309020205020404" pitchFamily="49" charset="0"/>
              </a:rPr>
              <a:t>submit</a:t>
            </a:r>
            <a:r>
              <a:rPr lang="nl-BE" sz="1800" i="1" dirty="0">
                <a:latin typeface="Courier New" panose="02070309020205020404" pitchFamily="49" charset="0"/>
                <a:cs typeface="Courier New" panose="02070309020205020404" pitchFamily="49" charset="0"/>
              </a:rPr>
              <a:t>" </a:t>
            </a:r>
            <a:r>
              <a:rPr lang="nl-BE" sz="1800" i="1" dirty="0" err="1">
                <a:latin typeface="Courier New" panose="02070309020205020404" pitchFamily="49" charset="0"/>
                <a:cs typeface="Courier New" panose="02070309020205020404" pitchFamily="49" charset="0"/>
              </a:rPr>
              <a:t>value</a:t>
            </a:r>
            <a:r>
              <a:rPr lang="nl-BE" sz="1800" i="1" dirty="0">
                <a:latin typeface="Courier New" panose="02070309020205020404" pitchFamily="49" charset="0"/>
                <a:cs typeface="Courier New" panose="02070309020205020404" pitchFamily="49" charset="0"/>
              </a:rPr>
              <a:t>="Save" name="save"&gt;</a:t>
            </a:r>
          </a:p>
          <a:p>
            <a:pPr marL="0" indent="0">
              <a:buNone/>
            </a:pPr>
            <a:r>
              <a:rPr lang="nl-BE" sz="1800" i="1" dirty="0">
                <a:latin typeface="Courier New" panose="02070309020205020404" pitchFamily="49" charset="0"/>
                <a:cs typeface="Courier New" panose="02070309020205020404" pitchFamily="49" charset="0"/>
              </a:rPr>
              <a:t>    &lt;/p&gt;</a:t>
            </a:r>
          </a:p>
          <a:p>
            <a:pPr marL="0" indent="0">
              <a:buNone/>
            </a:pPr>
            <a:r>
              <a:rPr lang="nl-BE" sz="1800" i="1" dirty="0">
                <a:latin typeface="Courier New" panose="02070309020205020404" pitchFamily="49" charset="0"/>
                <a:cs typeface="Courier New" panose="02070309020205020404" pitchFamily="49" charset="0"/>
              </a:rPr>
              <a:t>&lt;/form&gt;</a:t>
            </a:r>
          </a:p>
          <a:p>
            <a:pPr marL="0" indent="0">
              <a:buNone/>
            </a:pPr>
            <a:r>
              <a:rPr lang="nl-BE" sz="1800" i="1" dirty="0">
                <a:latin typeface="Courier New" panose="02070309020205020404" pitchFamily="49" charset="0"/>
                <a:cs typeface="Courier New" panose="02070309020205020404" pitchFamily="49" charset="0"/>
              </a:rPr>
              <a:t>&lt;/body&gt;</a:t>
            </a:r>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20</a:t>
            </a:fld>
            <a:endParaRPr lang="nl-NL"/>
          </a:p>
        </p:txBody>
      </p:sp>
    </p:spTree>
    <p:extLst>
      <p:ext uri="{BB962C8B-B14F-4D97-AF65-F5344CB8AC3E}">
        <p14:creationId xmlns:p14="http://schemas.microsoft.com/office/powerpoint/2010/main" val="11168996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GB" sz="2800" dirty="0"/>
              <a:t>Step 5: Create user interface addEmployee.html
</a:t>
            </a:r>
            <a:endParaRPr lang="nl-BE" sz="2800" dirty="0"/>
          </a:p>
        </p:txBody>
      </p:sp>
      <p:sp>
        <p:nvSpPr>
          <p:cNvPr id="3" name="Tijdelijke aanduiding voor inhoud 2"/>
          <p:cNvSpPr>
            <a:spLocks noGrp="1"/>
          </p:cNvSpPr>
          <p:nvPr>
            <p:ph idx="1"/>
          </p:nvPr>
        </p:nvSpPr>
        <p:spPr>
          <a:xfrm>
            <a:off x="0" y="1138518"/>
            <a:ext cx="12496800" cy="5719481"/>
          </a:xfrm>
        </p:spPr>
        <p:txBody>
          <a:bodyPr>
            <a:normAutofit fontScale="85000" lnSpcReduction="20000"/>
          </a:bodyPr>
          <a:lstStyle/>
          <a:p>
            <a:pPr marL="0" indent="0">
              <a:buNone/>
            </a:pPr>
            <a:r>
              <a:rPr lang="en-GB" sz="2000" dirty="0"/>
              <a:t>We work out the body of addEmployee.html in a similar way:
</a:t>
            </a:r>
            <a:endParaRPr lang="nl-BE" sz="2000" dirty="0"/>
          </a:p>
          <a:p>
            <a:pPr marL="0" indent="0">
              <a:buNone/>
            </a:pPr>
            <a:r>
              <a:rPr lang="nl-BE" sz="1800" i="1" dirty="0">
                <a:latin typeface="Courier New" panose="02070309020205020404" pitchFamily="49" charset="0"/>
                <a:cs typeface="Courier New" panose="02070309020205020404" pitchFamily="49" charset="0"/>
              </a:rPr>
              <a:t>&lt;body&gt;</a:t>
            </a:r>
          </a:p>
          <a:p>
            <a:pPr marL="0" indent="0">
              <a:buNone/>
            </a:pPr>
            <a:r>
              <a:rPr lang="nl-BE" sz="1800" i="1" dirty="0">
                <a:latin typeface="Courier New" panose="02070309020205020404" pitchFamily="49" charset="0"/>
                <a:cs typeface="Courier New" panose="02070309020205020404" pitchFamily="49" charset="0"/>
              </a:rPr>
              <a:t>&lt;h1&gt;</a:t>
            </a:r>
            <a:r>
              <a:rPr lang="nl-BE" sz="1800" i="1" dirty="0" err="1">
                <a:latin typeface="Courier New" panose="02070309020205020404" pitchFamily="49" charset="0"/>
                <a:cs typeface="Courier New" panose="02070309020205020404" pitchFamily="49" charset="0"/>
              </a:rPr>
              <a:t>Create</a:t>
            </a:r>
            <a:r>
              <a:rPr lang="nl-BE" sz="1800" i="1" dirty="0">
                <a:latin typeface="Courier New" panose="02070309020205020404" pitchFamily="49" charset="0"/>
                <a:cs typeface="Courier New" panose="02070309020205020404" pitchFamily="49" charset="0"/>
              </a:rPr>
              <a:t> Employee&lt;/h1&gt;</a:t>
            </a:r>
          </a:p>
          <a:p>
            <a:pPr marL="0" indent="0">
              <a:buNone/>
            </a:pPr>
            <a:endParaRPr lang="nl-BE" sz="1800" i="1" dirty="0">
              <a:latin typeface="Courier New" panose="02070309020205020404" pitchFamily="49" charset="0"/>
              <a:cs typeface="Courier New" panose="02070309020205020404" pitchFamily="49" charset="0"/>
            </a:endParaRPr>
          </a:p>
          <a:p>
            <a:pPr marL="0" indent="0">
              <a:buNone/>
            </a:pPr>
            <a:r>
              <a:rPr lang="nl-BE" sz="1800" i="1" dirty="0">
                <a:latin typeface="Courier New" panose="02070309020205020404" pitchFamily="49" charset="0"/>
                <a:cs typeface="Courier New" panose="02070309020205020404" pitchFamily="49" charset="0"/>
              </a:rPr>
              <a:t>&lt;form action="/</a:t>
            </a:r>
            <a:r>
              <a:rPr lang="nl-BE" sz="1800" i="1" dirty="0" err="1">
                <a:latin typeface="Courier New" panose="02070309020205020404" pitchFamily="49" charset="0"/>
                <a:cs typeface="Courier New" panose="02070309020205020404" pitchFamily="49" charset="0"/>
              </a:rPr>
              <a:t>processAddEmployee</a:t>
            </a:r>
            <a:r>
              <a:rPr lang="nl-BE" sz="1800" i="1" dirty="0">
                <a:latin typeface="Courier New" panose="02070309020205020404" pitchFamily="49" charset="0"/>
                <a:cs typeface="Courier New" panose="02070309020205020404" pitchFamily="49" charset="0"/>
              </a:rPr>
              <a:t>" </a:t>
            </a:r>
            <a:r>
              <a:rPr lang="nl-BE" sz="1800" i="1" dirty="0" err="1">
                <a:latin typeface="Courier New" panose="02070309020205020404" pitchFamily="49" charset="0"/>
                <a:cs typeface="Courier New" panose="02070309020205020404" pitchFamily="49" charset="0"/>
              </a:rPr>
              <a:t>method</a:t>
            </a:r>
            <a:r>
              <a:rPr lang="nl-BE" sz="1800" i="1" dirty="0">
                <a:latin typeface="Courier New" panose="02070309020205020404" pitchFamily="49" charset="0"/>
                <a:cs typeface="Courier New" panose="02070309020205020404" pitchFamily="49" charset="0"/>
              </a:rPr>
              <a:t>="post"&gt;</a:t>
            </a:r>
          </a:p>
          <a:p>
            <a:pPr marL="0" indent="0">
              <a:buNone/>
            </a:pPr>
            <a:r>
              <a:rPr lang="nl-BE" sz="1800" i="1" dirty="0">
                <a:latin typeface="Courier New" panose="02070309020205020404" pitchFamily="49" charset="0"/>
                <a:cs typeface="Courier New" panose="02070309020205020404" pitchFamily="49" charset="0"/>
              </a:rPr>
              <a:t>    &lt;p&gt;</a:t>
            </a:r>
          </a:p>
          <a:p>
            <a:pPr marL="0" indent="0">
              <a:buNone/>
            </a:pPr>
            <a:r>
              <a:rPr lang="nl-BE" sz="1800" i="1" dirty="0">
                <a:latin typeface="Courier New" panose="02070309020205020404" pitchFamily="49" charset="0"/>
                <a:cs typeface="Courier New" panose="02070309020205020404" pitchFamily="49" charset="0"/>
              </a:rPr>
              <a:t>        &lt;label </a:t>
            </a:r>
            <a:r>
              <a:rPr lang="nl-BE" sz="1800" i="1" dirty="0" err="1">
                <a:latin typeface="Courier New" panose="02070309020205020404" pitchFamily="49" charset="0"/>
                <a:cs typeface="Courier New" panose="02070309020205020404" pitchFamily="49" charset="0"/>
              </a:rPr>
              <a:t>for</a:t>
            </a:r>
            <a:r>
              <a:rPr lang="nl-BE" sz="1800" i="1" dirty="0">
                <a:latin typeface="Courier New" panose="02070309020205020404" pitchFamily="49" charset="0"/>
                <a:cs typeface="Courier New" panose="02070309020205020404" pitchFamily="49" charset="0"/>
              </a:rPr>
              <a:t>="name"&gt;Name:&lt;/label&gt;</a:t>
            </a:r>
          </a:p>
          <a:p>
            <a:pPr marL="0" indent="0">
              <a:buNone/>
            </a:pPr>
            <a:r>
              <a:rPr lang="nl-BE" sz="1800" i="1" dirty="0">
                <a:latin typeface="Courier New" panose="02070309020205020404" pitchFamily="49" charset="0"/>
                <a:cs typeface="Courier New" panose="02070309020205020404" pitchFamily="49" charset="0"/>
              </a:rPr>
              <a:t>        &lt;input type="</a:t>
            </a:r>
            <a:r>
              <a:rPr lang="nl-BE" sz="1800" i="1" dirty="0" err="1">
                <a:latin typeface="Courier New" panose="02070309020205020404" pitchFamily="49" charset="0"/>
                <a:cs typeface="Courier New" panose="02070309020205020404" pitchFamily="49" charset="0"/>
              </a:rPr>
              <a:t>text</a:t>
            </a:r>
            <a:r>
              <a:rPr lang="nl-BE" sz="1800" i="1" dirty="0">
                <a:latin typeface="Courier New" panose="02070309020205020404" pitchFamily="49" charset="0"/>
                <a:cs typeface="Courier New" panose="02070309020205020404" pitchFamily="49" charset="0"/>
              </a:rPr>
              <a:t>" name="name" </a:t>
            </a:r>
            <a:r>
              <a:rPr lang="nl-BE" sz="1800" i="1" dirty="0" err="1">
                <a:latin typeface="Courier New" panose="02070309020205020404" pitchFamily="49" charset="0"/>
                <a:cs typeface="Courier New" panose="02070309020205020404" pitchFamily="49" charset="0"/>
              </a:rPr>
              <a:t>id</a:t>
            </a:r>
            <a:r>
              <a:rPr lang="nl-BE" sz="1800" i="1" dirty="0">
                <a:latin typeface="Courier New" panose="02070309020205020404" pitchFamily="49" charset="0"/>
                <a:cs typeface="Courier New" panose="02070309020205020404" pitchFamily="49" charset="0"/>
              </a:rPr>
              <a:t>="name"&gt;</a:t>
            </a:r>
          </a:p>
          <a:p>
            <a:pPr marL="0" indent="0">
              <a:buNone/>
            </a:pPr>
            <a:r>
              <a:rPr lang="nl-BE" sz="1800" i="1" dirty="0">
                <a:latin typeface="Courier New" panose="02070309020205020404" pitchFamily="49" charset="0"/>
                <a:cs typeface="Courier New" panose="02070309020205020404" pitchFamily="49" charset="0"/>
              </a:rPr>
              <a:t>    &lt;/p&gt;</a:t>
            </a:r>
          </a:p>
          <a:p>
            <a:pPr marL="0" indent="0">
              <a:buNone/>
            </a:pPr>
            <a:r>
              <a:rPr lang="nl-BE" sz="1800" i="1" dirty="0">
                <a:latin typeface="Courier New" panose="02070309020205020404" pitchFamily="49" charset="0"/>
                <a:cs typeface="Courier New" panose="02070309020205020404" pitchFamily="49" charset="0"/>
              </a:rPr>
              <a:t>    &lt;p&gt;</a:t>
            </a:r>
          </a:p>
          <a:p>
            <a:pPr marL="0" indent="0">
              <a:buNone/>
            </a:pPr>
            <a:r>
              <a:rPr lang="nl-BE" sz="1800" i="1" dirty="0">
                <a:latin typeface="Courier New" panose="02070309020205020404" pitchFamily="49" charset="0"/>
                <a:cs typeface="Courier New" panose="02070309020205020404" pitchFamily="49" charset="0"/>
              </a:rPr>
              <a:t>        &lt;label </a:t>
            </a:r>
            <a:r>
              <a:rPr lang="nl-BE" sz="1800" i="1" dirty="0" err="1">
                <a:latin typeface="Courier New" panose="02070309020205020404" pitchFamily="49" charset="0"/>
                <a:cs typeface="Courier New" panose="02070309020205020404" pitchFamily="49" charset="0"/>
              </a:rPr>
              <a:t>for</a:t>
            </a:r>
            <a:r>
              <a:rPr lang="nl-BE" sz="1800" i="1" dirty="0">
                <a:latin typeface="Courier New" panose="02070309020205020404" pitchFamily="49" charset="0"/>
                <a:cs typeface="Courier New" panose="02070309020205020404" pitchFamily="49" charset="0"/>
              </a:rPr>
              <a:t>="</a:t>
            </a:r>
            <a:r>
              <a:rPr lang="nl-BE" sz="1800" i="1" dirty="0" err="1">
                <a:latin typeface="Courier New" panose="02070309020205020404" pitchFamily="49" charset="0"/>
                <a:cs typeface="Courier New" panose="02070309020205020404" pitchFamily="49" charset="0"/>
              </a:rPr>
              <a:t>salary</a:t>
            </a:r>
            <a:r>
              <a:rPr lang="nl-BE" sz="1800" i="1" dirty="0">
                <a:latin typeface="Courier New" panose="02070309020205020404" pitchFamily="49" charset="0"/>
                <a:cs typeface="Courier New" panose="02070309020205020404" pitchFamily="49" charset="0"/>
              </a:rPr>
              <a:t>"&gt;</a:t>
            </a:r>
            <a:r>
              <a:rPr lang="nl-BE" sz="1800" i="1" dirty="0" err="1">
                <a:latin typeface="Courier New" panose="02070309020205020404" pitchFamily="49" charset="0"/>
                <a:cs typeface="Courier New" panose="02070309020205020404" pitchFamily="49" charset="0"/>
              </a:rPr>
              <a:t>Salary</a:t>
            </a:r>
            <a:r>
              <a:rPr lang="nl-BE" sz="1800" i="1" dirty="0">
                <a:latin typeface="Courier New" panose="02070309020205020404" pitchFamily="49" charset="0"/>
                <a:cs typeface="Courier New" panose="02070309020205020404" pitchFamily="49" charset="0"/>
              </a:rPr>
              <a:t>:&lt;/label&gt;</a:t>
            </a:r>
          </a:p>
          <a:p>
            <a:pPr marL="0" indent="0">
              <a:buNone/>
            </a:pPr>
            <a:r>
              <a:rPr lang="nl-BE" sz="1800" i="1" dirty="0">
                <a:latin typeface="Courier New" panose="02070309020205020404" pitchFamily="49" charset="0"/>
                <a:cs typeface="Courier New" panose="02070309020205020404" pitchFamily="49" charset="0"/>
              </a:rPr>
              <a:t>        &lt;input type="</a:t>
            </a:r>
            <a:r>
              <a:rPr lang="nl-BE" sz="1800" i="1" dirty="0" err="1">
                <a:latin typeface="Courier New" panose="02070309020205020404" pitchFamily="49" charset="0"/>
                <a:cs typeface="Courier New" panose="02070309020205020404" pitchFamily="49" charset="0"/>
              </a:rPr>
              <a:t>text</a:t>
            </a:r>
            <a:r>
              <a:rPr lang="nl-BE" sz="1800" i="1" dirty="0">
                <a:latin typeface="Courier New" panose="02070309020205020404" pitchFamily="49" charset="0"/>
                <a:cs typeface="Courier New" panose="02070309020205020404" pitchFamily="49" charset="0"/>
              </a:rPr>
              <a:t>" name="</a:t>
            </a:r>
            <a:r>
              <a:rPr lang="nl-BE" sz="1800" i="1" dirty="0" err="1">
                <a:latin typeface="Courier New" panose="02070309020205020404" pitchFamily="49" charset="0"/>
                <a:cs typeface="Courier New" panose="02070309020205020404" pitchFamily="49" charset="0"/>
              </a:rPr>
              <a:t>salary</a:t>
            </a:r>
            <a:r>
              <a:rPr lang="nl-BE" sz="1800" i="1" dirty="0">
                <a:latin typeface="Courier New" panose="02070309020205020404" pitchFamily="49" charset="0"/>
                <a:cs typeface="Courier New" panose="02070309020205020404" pitchFamily="49" charset="0"/>
              </a:rPr>
              <a:t>" </a:t>
            </a:r>
            <a:r>
              <a:rPr lang="nl-BE" sz="1800" i="1" dirty="0" err="1">
                <a:latin typeface="Courier New" panose="02070309020205020404" pitchFamily="49" charset="0"/>
                <a:cs typeface="Courier New" panose="02070309020205020404" pitchFamily="49" charset="0"/>
              </a:rPr>
              <a:t>id</a:t>
            </a:r>
            <a:r>
              <a:rPr lang="nl-BE" sz="1800" i="1" dirty="0">
                <a:latin typeface="Courier New" panose="02070309020205020404" pitchFamily="49" charset="0"/>
                <a:cs typeface="Courier New" panose="02070309020205020404" pitchFamily="49" charset="0"/>
              </a:rPr>
              <a:t>="</a:t>
            </a:r>
            <a:r>
              <a:rPr lang="nl-BE" sz="1800" i="1" dirty="0" err="1">
                <a:latin typeface="Courier New" panose="02070309020205020404" pitchFamily="49" charset="0"/>
                <a:cs typeface="Courier New" panose="02070309020205020404" pitchFamily="49" charset="0"/>
              </a:rPr>
              <a:t>salary</a:t>
            </a:r>
            <a:r>
              <a:rPr lang="nl-BE" sz="1800" i="1" dirty="0">
                <a:latin typeface="Courier New" panose="02070309020205020404" pitchFamily="49" charset="0"/>
                <a:cs typeface="Courier New" panose="02070309020205020404" pitchFamily="49" charset="0"/>
              </a:rPr>
              <a:t>"&gt;</a:t>
            </a:r>
          </a:p>
          <a:p>
            <a:pPr marL="0" indent="0">
              <a:buNone/>
            </a:pPr>
            <a:r>
              <a:rPr lang="nl-BE" sz="1800" i="1" dirty="0">
                <a:latin typeface="Courier New" panose="02070309020205020404" pitchFamily="49" charset="0"/>
                <a:cs typeface="Courier New" panose="02070309020205020404" pitchFamily="49" charset="0"/>
              </a:rPr>
              <a:t>    &lt;/p&gt;</a:t>
            </a:r>
          </a:p>
          <a:p>
            <a:pPr marL="0" indent="0">
              <a:buNone/>
            </a:pPr>
            <a:r>
              <a:rPr lang="nl-BE" sz="1800" i="1" dirty="0">
                <a:latin typeface="Courier New" panose="02070309020205020404" pitchFamily="49" charset="0"/>
                <a:cs typeface="Courier New" panose="02070309020205020404" pitchFamily="49" charset="0"/>
              </a:rPr>
              <a:t>    &lt;p&gt;</a:t>
            </a:r>
          </a:p>
          <a:p>
            <a:pPr marL="0" indent="0">
              <a:buNone/>
            </a:pPr>
            <a:r>
              <a:rPr lang="nl-BE" sz="1800" i="1" dirty="0">
                <a:latin typeface="Courier New" panose="02070309020205020404" pitchFamily="49" charset="0"/>
                <a:cs typeface="Courier New" panose="02070309020205020404" pitchFamily="49" charset="0"/>
              </a:rPr>
              <a:t>        &lt;input type="</a:t>
            </a:r>
            <a:r>
              <a:rPr lang="nl-BE" sz="1800" i="1" dirty="0" err="1">
                <a:latin typeface="Courier New" panose="02070309020205020404" pitchFamily="49" charset="0"/>
                <a:cs typeface="Courier New" panose="02070309020205020404" pitchFamily="49" charset="0"/>
              </a:rPr>
              <a:t>submit</a:t>
            </a:r>
            <a:r>
              <a:rPr lang="nl-BE" sz="1800" i="1" dirty="0">
                <a:latin typeface="Courier New" panose="02070309020205020404" pitchFamily="49" charset="0"/>
                <a:cs typeface="Courier New" panose="02070309020205020404" pitchFamily="49" charset="0"/>
              </a:rPr>
              <a:t>" </a:t>
            </a:r>
            <a:r>
              <a:rPr lang="nl-BE" sz="1800" i="1" dirty="0" err="1">
                <a:latin typeface="Courier New" panose="02070309020205020404" pitchFamily="49" charset="0"/>
                <a:cs typeface="Courier New" panose="02070309020205020404" pitchFamily="49" charset="0"/>
              </a:rPr>
              <a:t>value</a:t>
            </a:r>
            <a:r>
              <a:rPr lang="nl-BE" sz="1800" i="1" dirty="0">
                <a:latin typeface="Courier New" panose="02070309020205020404" pitchFamily="49" charset="0"/>
                <a:cs typeface="Courier New" panose="02070309020205020404" pitchFamily="49" charset="0"/>
              </a:rPr>
              <a:t>="Save" name="save"&gt;</a:t>
            </a:r>
          </a:p>
          <a:p>
            <a:pPr marL="0" indent="0">
              <a:buNone/>
            </a:pPr>
            <a:r>
              <a:rPr lang="nl-BE" sz="1800" i="1" dirty="0">
                <a:latin typeface="Courier New" panose="02070309020205020404" pitchFamily="49" charset="0"/>
                <a:cs typeface="Courier New" panose="02070309020205020404" pitchFamily="49" charset="0"/>
              </a:rPr>
              <a:t>    &lt;/p&gt;</a:t>
            </a:r>
          </a:p>
          <a:p>
            <a:pPr marL="0" indent="0">
              <a:buNone/>
            </a:pPr>
            <a:r>
              <a:rPr lang="nl-BE" sz="1800" i="1" dirty="0">
                <a:latin typeface="Courier New" panose="02070309020205020404" pitchFamily="49" charset="0"/>
                <a:cs typeface="Courier New" panose="02070309020205020404" pitchFamily="49" charset="0"/>
              </a:rPr>
              <a:t>&lt;/form&gt;</a:t>
            </a:r>
          </a:p>
          <a:p>
            <a:pPr marL="0" indent="0">
              <a:buNone/>
            </a:pPr>
            <a:r>
              <a:rPr lang="nl-BE" sz="1800" i="1" dirty="0">
                <a:latin typeface="Courier New" panose="02070309020205020404" pitchFamily="49" charset="0"/>
                <a:cs typeface="Courier New" panose="02070309020205020404" pitchFamily="49" charset="0"/>
              </a:rPr>
              <a:t>&lt;/body&gt;</a:t>
            </a:r>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21</a:t>
            </a:fld>
            <a:endParaRPr lang="nl-NL"/>
          </a:p>
        </p:txBody>
      </p:sp>
    </p:spTree>
    <p:extLst>
      <p:ext uri="{BB962C8B-B14F-4D97-AF65-F5344CB8AC3E}">
        <p14:creationId xmlns:p14="http://schemas.microsoft.com/office/powerpoint/2010/main" val="23388503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GB" sz="2800" dirty="0"/>
              <a:t>Step 5: Create user interface addExecutive.html
</a:t>
            </a:r>
            <a:endParaRPr lang="nl-BE" sz="2800" dirty="0"/>
          </a:p>
        </p:txBody>
      </p:sp>
      <p:sp>
        <p:nvSpPr>
          <p:cNvPr id="3" name="Tijdelijke aanduiding voor inhoud 2"/>
          <p:cNvSpPr>
            <a:spLocks noGrp="1"/>
          </p:cNvSpPr>
          <p:nvPr>
            <p:ph idx="1"/>
          </p:nvPr>
        </p:nvSpPr>
        <p:spPr>
          <a:xfrm>
            <a:off x="0" y="1138518"/>
            <a:ext cx="12496800" cy="5719482"/>
          </a:xfrm>
        </p:spPr>
        <p:txBody>
          <a:bodyPr>
            <a:normAutofit fontScale="62500" lnSpcReduction="20000"/>
          </a:bodyPr>
          <a:lstStyle/>
          <a:p>
            <a:pPr marL="0" indent="0">
              <a:buNone/>
            </a:pPr>
            <a:r>
              <a:rPr lang="en-GB" sz="2000" dirty="0"/>
              <a:t>We work out the body of addExecutive.html in a similar way:
</a:t>
            </a:r>
            <a:endParaRPr lang="nl-BE" sz="2000" dirty="0"/>
          </a:p>
          <a:p>
            <a:pPr marL="0" indent="0">
              <a:buNone/>
            </a:pPr>
            <a:r>
              <a:rPr lang="nl-BE" sz="1800" i="1" dirty="0">
                <a:latin typeface="Courier New" panose="02070309020205020404" pitchFamily="49" charset="0"/>
                <a:cs typeface="Courier New" panose="02070309020205020404" pitchFamily="49" charset="0"/>
              </a:rPr>
              <a:t>&lt;body&gt;</a:t>
            </a:r>
          </a:p>
          <a:p>
            <a:pPr marL="0" indent="0">
              <a:buNone/>
            </a:pPr>
            <a:r>
              <a:rPr lang="nl-BE" sz="1800" i="1" dirty="0">
                <a:latin typeface="Courier New" panose="02070309020205020404" pitchFamily="49" charset="0"/>
                <a:cs typeface="Courier New" panose="02070309020205020404" pitchFamily="49" charset="0"/>
              </a:rPr>
              <a:t>&lt;h1&gt;</a:t>
            </a:r>
            <a:r>
              <a:rPr lang="nl-BE" sz="1800" i="1" dirty="0" err="1">
                <a:latin typeface="Courier New" panose="02070309020205020404" pitchFamily="49" charset="0"/>
                <a:cs typeface="Courier New" panose="02070309020205020404" pitchFamily="49" charset="0"/>
              </a:rPr>
              <a:t>Add</a:t>
            </a:r>
            <a:r>
              <a:rPr lang="nl-BE" sz="1800" i="1" dirty="0">
                <a:latin typeface="Courier New" panose="02070309020205020404" pitchFamily="49" charset="0"/>
                <a:cs typeface="Courier New" panose="02070309020205020404" pitchFamily="49" charset="0"/>
              </a:rPr>
              <a:t> a new executive&lt;/h1&gt;</a:t>
            </a:r>
          </a:p>
          <a:p>
            <a:pPr marL="0" indent="0">
              <a:buNone/>
            </a:pPr>
            <a:endParaRPr lang="nl-BE" sz="1800" i="1" dirty="0">
              <a:latin typeface="Courier New" panose="02070309020205020404" pitchFamily="49" charset="0"/>
              <a:cs typeface="Courier New" panose="02070309020205020404" pitchFamily="49" charset="0"/>
            </a:endParaRPr>
          </a:p>
          <a:p>
            <a:pPr marL="0" indent="0">
              <a:buNone/>
            </a:pPr>
            <a:r>
              <a:rPr lang="nl-BE" sz="1800" i="1" dirty="0">
                <a:latin typeface="Courier New" panose="02070309020205020404" pitchFamily="49" charset="0"/>
                <a:cs typeface="Courier New" panose="02070309020205020404" pitchFamily="49" charset="0"/>
              </a:rPr>
              <a:t>&lt;form action="/</a:t>
            </a:r>
            <a:r>
              <a:rPr lang="nl-BE" sz="1800" i="1" dirty="0" err="1">
                <a:latin typeface="Courier New" panose="02070309020205020404" pitchFamily="49" charset="0"/>
                <a:cs typeface="Courier New" panose="02070309020205020404" pitchFamily="49" charset="0"/>
              </a:rPr>
              <a:t>processAddExecutive</a:t>
            </a:r>
            <a:r>
              <a:rPr lang="nl-BE" sz="1800" i="1" dirty="0">
                <a:latin typeface="Courier New" panose="02070309020205020404" pitchFamily="49" charset="0"/>
                <a:cs typeface="Courier New" panose="02070309020205020404" pitchFamily="49" charset="0"/>
              </a:rPr>
              <a:t>" </a:t>
            </a:r>
            <a:r>
              <a:rPr lang="nl-BE" sz="1800" i="1" dirty="0" err="1">
                <a:latin typeface="Courier New" panose="02070309020205020404" pitchFamily="49" charset="0"/>
                <a:cs typeface="Courier New" panose="02070309020205020404" pitchFamily="49" charset="0"/>
              </a:rPr>
              <a:t>method</a:t>
            </a:r>
            <a:r>
              <a:rPr lang="nl-BE" sz="1800" i="1" dirty="0">
                <a:latin typeface="Courier New" panose="02070309020205020404" pitchFamily="49" charset="0"/>
                <a:cs typeface="Courier New" panose="02070309020205020404" pitchFamily="49" charset="0"/>
              </a:rPr>
              <a:t>="post"&gt;</a:t>
            </a:r>
          </a:p>
          <a:p>
            <a:pPr marL="0" indent="0">
              <a:buNone/>
            </a:pPr>
            <a:r>
              <a:rPr lang="nl-BE" sz="1800" i="1" dirty="0">
                <a:latin typeface="Courier New" panose="02070309020205020404" pitchFamily="49" charset="0"/>
                <a:cs typeface="Courier New" panose="02070309020205020404" pitchFamily="49" charset="0"/>
              </a:rPr>
              <a:t>    &lt;p&gt;</a:t>
            </a:r>
          </a:p>
          <a:p>
            <a:pPr marL="0" indent="0">
              <a:buNone/>
            </a:pPr>
            <a:r>
              <a:rPr lang="nl-BE" sz="1800" i="1" dirty="0">
                <a:latin typeface="Courier New" panose="02070309020205020404" pitchFamily="49" charset="0"/>
                <a:cs typeface="Courier New" panose="02070309020205020404" pitchFamily="49" charset="0"/>
              </a:rPr>
              <a:t>        &lt;label </a:t>
            </a:r>
            <a:r>
              <a:rPr lang="nl-BE" sz="1800" i="1" dirty="0" err="1">
                <a:latin typeface="Courier New" panose="02070309020205020404" pitchFamily="49" charset="0"/>
                <a:cs typeface="Courier New" panose="02070309020205020404" pitchFamily="49" charset="0"/>
              </a:rPr>
              <a:t>for</a:t>
            </a:r>
            <a:r>
              <a:rPr lang="nl-BE" sz="1800" i="1" dirty="0">
                <a:latin typeface="Courier New" panose="02070309020205020404" pitchFamily="49" charset="0"/>
                <a:cs typeface="Courier New" panose="02070309020205020404" pitchFamily="49" charset="0"/>
              </a:rPr>
              <a:t>="name"&gt;Name:&lt;/label&gt;</a:t>
            </a:r>
          </a:p>
          <a:p>
            <a:pPr marL="0" indent="0">
              <a:buNone/>
            </a:pPr>
            <a:r>
              <a:rPr lang="nl-BE" sz="1800" i="1" dirty="0">
                <a:latin typeface="Courier New" panose="02070309020205020404" pitchFamily="49" charset="0"/>
                <a:cs typeface="Courier New" panose="02070309020205020404" pitchFamily="49" charset="0"/>
              </a:rPr>
              <a:t>        &lt;input type="</a:t>
            </a:r>
            <a:r>
              <a:rPr lang="nl-BE" sz="1800" i="1" dirty="0" err="1">
                <a:latin typeface="Courier New" panose="02070309020205020404" pitchFamily="49" charset="0"/>
                <a:cs typeface="Courier New" panose="02070309020205020404" pitchFamily="49" charset="0"/>
              </a:rPr>
              <a:t>text</a:t>
            </a:r>
            <a:r>
              <a:rPr lang="nl-BE" sz="1800" i="1" dirty="0">
                <a:latin typeface="Courier New" panose="02070309020205020404" pitchFamily="49" charset="0"/>
                <a:cs typeface="Courier New" panose="02070309020205020404" pitchFamily="49" charset="0"/>
              </a:rPr>
              <a:t>" name="name" </a:t>
            </a:r>
            <a:r>
              <a:rPr lang="nl-BE" sz="1800" i="1" dirty="0" err="1">
                <a:latin typeface="Courier New" panose="02070309020205020404" pitchFamily="49" charset="0"/>
                <a:cs typeface="Courier New" panose="02070309020205020404" pitchFamily="49" charset="0"/>
              </a:rPr>
              <a:t>id</a:t>
            </a:r>
            <a:r>
              <a:rPr lang="nl-BE" sz="1800" i="1" dirty="0">
                <a:latin typeface="Courier New" panose="02070309020205020404" pitchFamily="49" charset="0"/>
                <a:cs typeface="Courier New" panose="02070309020205020404" pitchFamily="49" charset="0"/>
              </a:rPr>
              <a:t>="name"&gt;</a:t>
            </a:r>
          </a:p>
          <a:p>
            <a:pPr marL="0" indent="0">
              <a:buNone/>
            </a:pPr>
            <a:r>
              <a:rPr lang="nl-BE" sz="1800" i="1" dirty="0">
                <a:latin typeface="Courier New" panose="02070309020205020404" pitchFamily="49" charset="0"/>
                <a:cs typeface="Courier New" panose="02070309020205020404" pitchFamily="49" charset="0"/>
              </a:rPr>
              <a:t>    &lt;/p&gt;</a:t>
            </a:r>
          </a:p>
          <a:p>
            <a:pPr marL="0" indent="0">
              <a:buNone/>
            </a:pPr>
            <a:r>
              <a:rPr lang="nl-BE" sz="1800" i="1" dirty="0">
                <a:latin typeface="Courier New" panose="02070309020205020404" pitchFamily="49" charset="0"/>
                <a:cs typeface="Courier New" panose="02070309020205020404" pitchFamily="49" charset="0"/>
              </a:rPr>
              <a:t>    &lt;p&gt;</a:t>
            </a:r>
          </a:p>
          <a:p>
            <a:pPr marL="0" indent="0">
              <a:buNone/>
            </a:pPr>
            <a:r>
              <a:rPr lang="nl-BE" sz="1800" i="1" dirty="0">
                <a:latin typeface="Courier New" panose="02070309020205020404" pitchFamily="49" charset="0"/>
                <a:cs typeface="Courier New" panose="02070309020205020404" pitchFamily="49" charset="0"/>
              </a:rPr>
              <a:t>        &lt;label </a:t>
            </a:r>
            <a:r>
              <a:rPr lang="nl-BE" sz="1800" i="1" dirty="0" err="1">
                <a:latin typeface="Courier New" panose="02070309020205020404" pitchFamily="49" charset="0"/>
                <a:cs typeface="Courier New" panose="02070309020205020404" pitchFamily="49" charset="0"/>
              </a:rPr>
              <a:t>for</a:t>
            </a:r>
            <a:r>
              <a:rPr lang="nl-BE" sz="1800" i="1" dirty="0">
                <a:latin typeface="Courier New" panose="02070309020205020404" pitchFamily="49" charset="0"/>
                <a:cs typeface="Courier New" panose="02070309020205020404" pitchFamily="49" charset="0"/>
              </a:rPr>
              <a:t>="</a:t>
            </a:r>
            <a:r>
              <a:rPr lang="nl-BE" sz="1800" i="1" dirty="0" err="1">
                <a:latin typeface="Courier New" panose="02070309020205020404" pitchFamily="49" charset="0"/>
                <a:cs typeface="Courier New" panose="02070309020205020404" pitchFamily="49" charset="0"/>
              </a:rPr>
              <a:t>salary</a:t>
            </a:r>
            <a:r>
              <a:rPr lang="nl-BE" sz="1800" i="1" dirty="0">
                <a:latin typeface="Courier New" panose="02070309020205020404" pitchFamily="49" charset="0"/>
                <a:cs typeface="Courier New" panose="02070309020205020404" pitchFamily="49" charset="0"/>
              </a:rPr>
              <a:t>"&gt;</a:t>
            </a:r>
            <a:r>
              <a:rPr lang="nl-BE" sz="1800" i="1" dirty="0" err="1">
                <a:latin typeface="Courier New" panose="02070309020205020404" pitchFamily="49" charset="0"/>
                <a:cs typeface="Courier New" panose="02070309020205020404" pitchFamily="49" charset="0"/>
              </a:rPr>
              <a:t>Salary</a:t>
            </a:r>
            <a:r>
              <a:rPr lang="nl-BE" sz="1800" i="1" dirty="0">
                <a:latin typeface="Courier New" panose="02070309020205020404" pitchFamily="49" charset="0"/>
                <a:cs typeface="Courier New" panose="02070309020205020404" pitchFamily="49" charset="0"/>
              </a:rPr>
              <a:t>:&lt;/label&gt;</a:t>
            </a:r>
          </a:p>
          <a:p>
            <a:pPr marL="0" indent="0">
              <a:buNone/>
            </a:pPr>
            <a:r>
              <a:rPr lang="nl-BE" sz="1800" i="1" dirty="0">
                <a:latin typeface="Courier New" panose="02070309020205020404" pitchFamily="49" charset="0"/>
                <a:cs typeface="Courier New" panose="02070309020205020404" pitchFamily="49" charset="0"/>
              </a:rPr>
              <a:t>        &lt;input type="</a:t>
            </a:r>
            <a:r>
              <a:rPr lang="nl-BE" sz="1800" i="1" dirty="0" err="1">
                <a:latin typeface="Courier New" panose="02070309020205020404" pitchFamily="49" charset="0"/>
                <a:cs typeface="Courier New" panose="02070309020205020404" pitchFamily="49" charset="0"/>
              </a:rPr>
              <a:t>text</a:t>
            </a:r>
            <a:r>
              <a:rPr lang="nl-BE" sz="1800" i="1" dirty="0">
                <a:latin typeface="Courier New" panose="02070309020205020404" pitchFamily="49" charset="0"/>
                <a:cs typeface="Courier New" panose="02070309020205020404" pitchFamily="49" charset="0"/>
              </a:rPr>
              <a:t>" name="</a:t>
            </a:r>
            <a:r>
              <a:rPr lang="nl-BE" sz="1800" i="1" dirty="0" err="1">
                <a:latin typeface="Courier New" panose="02070309020205020404" pitchFamily="49" charset="0"/>
                <a:cs typeface="Courier New" panose="02070309020205020404" pitchFamily="49" charset="0"/>
              </a:rPr>
              <a:t>salary</a:t>
            </a:r>
            <a:r>
              <a:rPr lang="nl-BE" sz="1800" i="1" dirty="0">
                <a:latin typeface="Courier New" panose="02070309020205020404" pitchFamily="49" charset="0"/>
                <a:cs typeface="Courier New" panose="02070309020205020404" pitchFamily="49" charset="0"/>
              </a:rPr>
              <a:t>" </a:t>
            </a:r>
            <a:r>
              <a:rPr lang="nl-BE" sz="1800" i="1" dirty="0" err="1">
                <a:latin typeface="Courier New" panose="02070309020205020404" pitchFamily="49" charset="0"/>
                <a:cs typeface="Courier New" panose="02070309020205020404" pitchFamily="49" charset="0"/>
              </a:rPr>
              <a:t>id</a:t>
            </a:r>
            <a:r>
              <a:rPr lang="nl-BE" sz="1800" i="1" dirty="0">
                <a:latin typeface="Courier New" panose="02070309020205020404" pitchFamily="49" charset="0"/>
                <a:cs typeface="Courier New" panose="02070309020205020404" pitchFamily="49" charset="0"/>
              </a:rPr>
              <a:t>="</a:t>
            </a:r>
            <a:r>
              <a:rPr lang="nl-BE" sz="1800" i="1" dirty="0" err="1">
                <a:latin typeface="Courier New" panose="02070309020205020404" pitchFamily="49" charset="0"/>
                <a:cs typeface="Courier New" panose="02070309020205020404" pitchFamily="49" charset="0"/>
              </a:rPr>
              <a:t>salary</a:t>
            </a:r>
            <a:r>
              <a:rPr lang="nl-BE" sz="1800" i="1" dirty="0">
                <a:latin typeface="Courier New" panose="02070309020205020404" pitchFamily="49" charset="0"/>
                <a:cs typeface="Courier New" panose="02070309020205020404" pitchFamily="49" charset="0"/>
              </a:rPr>
              <a:t>"&gt;</a:t>
            </a:r>
          </a:p>
          <a:p>
            <a:pPr marL="0" indent="0">
              <a:buNone/>
            </a:pPr>
            <a:r>
              <a:rPr lang="nl-BE" sz="1800" i="1" dirty="0">
                <a:latin typeface="Courier New" panose="02070309020205020404" pitchFamily="49" charset="0"/>
                <a:cs typeface="Courier New" panose="02070309020205020404" pitchFamily="49" charset="0"/>
              </a:rPr>
              <a:t>    &lt;/p&gt;</a:t>
            </a:r>
          </a:p>
          <a:p>
            <a:pPr marL="0" indent="0">
              <a:buNone/>
            </a:pPr>
            <a:r>
              <a:rPr lang="nl-BE" sz="1800" i="1" dirty="0">
                <a:latin typeface="Courier New" panose="02070309020205020404" pitchFamily="49" charset="0"/>
                <a:cs typeface="Courier New" panose="02070309020205020404" pitchFamily="49" charset="0"/>
              </a:rPr>
              <a:t>    &lt;p&gt;</a:t>
            </a:r>
          </a:p>
          <a:p>
            <a:pPr marL="0" indent="0">
              <a:buNone/>
            </a:pPr>
            <a:r>
              <a:rPr lang="nl-BE" sz="1800" i="1" dirty="0">
                <a:latin typeface="Courier New" panose="02070309020205020404" pitchFamily="49" charset="0"/>
                <a:cs typeface="Courier New" panose="02070309020205020404" pitchFamily="49" charset="0"/>
              </a:rPr>
              <a:t>        &lt;label </a:t>
            </a:r>
            <a:r>
              <a:rPr lang="nl-BE" sz="1800" i="1" dirty="0" err="1">
                <a:latin typeface="Courier New" panose="02070309020205020404" pitchFamily="49" charset="0"/>
                <a:cs typeface="Courier New" panose="02070309020205020404" pitchFamily="49" charset="0"/>
              </a:rPr>
              <a:t>for</a:t>
            </a:r>
            <a:r>
              <a:rPr lang="nl-BE" sz="1800" i="1" dirty="0">
                <a:latin typeface="Courier New" panose="02070309020205020404" pitchFamily="49" charset="0"/>
                <a:cs typeface="Courier New" panose="02070309020205020404" pitchFamily="49" charset="0"/>
              </a:rPr>
              <a:t>="bonus"&gt;Bonus:&lt;/label&gt;</a:t>
            </a:r>
          </a:p>
          <a:p>
            <a:pPr marL="0" indent="0">
              <a:buNone/>
            </a:pPr>
            <a:r>
              <a:rPr lang="nl-BE" sz="1800" i="1" dirty="0">
                <a:latin typeface="Courier New" panose="02070309020205020404" pitchFamily="49" charset="0"/>
                <a:cs typeface="Courier New" panose="02070309020205020404" pitchFamily="49" charset="0"/>
              </a:rPr>
              <a:t>        &lt;input type="</a:t>
            </a:r>
            <a:r>
              <a:rPr lang="nl-BE" sz="1800" i="1" dirty="0" err="1">
                <a:latin typeface="Courier New" panose="02070309020205020404" pitchFamily="49" charset="0"/>
                <a:cs typeface="Courier New" panose="02070309020205020404" pitchFamily="49" charset="0"/>
              </a:rPr>
              <a:t>text</a:t>
            </a:r>
            <a:r>
              <a:rPr lang="nl-BE" sz="1800" i="1" dirty="0">
                <a:latin typeface="Courier New" panose="02070309020205020404" pitchFamily="49" charset="0"/>
                <a:cs typeface="Courier New" panose="02070309020205020404" pitchFamily="49" charset="0"/>
              </a:rPr>
              <a:t>" name="bonus" </a:t>
            </a:r>
            <a:r>
              <a:rPr lang="nl-BE" sz="1800" i="1" dirty="0" err="1">
                <a:latin typeface="Courier New" panose="02070309020205020404" pitchFamily="49" charset="0"/>
                <a:cs typeface="Courier New" panose="02070309020205020404" pitchFamily="49" charset="0"/>
              </a:rPr>
              <a:t>id</a:t>
            </a:r>
            <a:r>
              <a:rPr lang="nl-BE" sz="1800" i="1" dirty="0">
                <a:latin typeface="Courier New" panose="02070309020205020404" pitchFamily="49" charset="0"/>
                <a:cs typeface="Courier New" panose="02070309020205020404" pitchFamily="49" charset="0"/>
              </a:rPr>
              <a:t>="bonus"&gt;</a:t>
            </a:r>
          </a:p>
          <a:p>
            <a:pPr marL="0" indent="0">
              <a:buNone/>
            </a:pPr>
            <a:r>
              <a:rPr lang="nl-BE" sz="1800" i="1" dirty="0">
                <a:latin typeface="Courier New" panose="02070309020205020404" pitchFamily="49" charset="0"/>
                <a:cs typeface="Courier New" panose="02070309020205020404" pitchFamily="49" charset="0"/>
              </a:rPr>
              <a:t>    &lt;/p&gt;</a:t>
            </a:r>
          </a:p>
          <a:p>
            <a:pPr marL="0" indent="0">
              <a:buNone/>
            </a:pPr>
            <a:r>
              <a:rPr lang="nl-BE" sz="1800" i="1" dirty="0">
                <a:latin typeface="Courier New" panose="02070309020205020404" pitchFamily="49" charset="0"/>
                <a:cs typeface="Courier New" panose="02070309020205020404" pitchFamily="49" charset="0"/>
              </a:rPr>
              <a:t>    &lt;p&gt;</a:t>
            </a:r>
          </a:p>
          <a:p>
            <a:pPr marL="0" indent="0">
              <a:buNone/>
            </a:pPr>
            <a:r>
              <a:rPr lang="nl-BE" sz="1800" i="1" dirty="0">
                <a:latin typeface="Courier New" panose="02070309020205020404" pitchFamily="49" charset="0"/>
                <a:cs typeface="Courier New" panose="02070309020205020404" pitchFamily="49" charset="0"/>
              </a:rPr>
              <a:t>        &lt;input type="</a:t>
            </a:r>
            <a:r>
              <a:rPr lang="nl-BE" sz="1800" i="1" dirty="0" err="1">
                <a:latin typeface="Courier New" panose="02070309020205020404" pitchFamily="49" charset="0"/>
                <a:cs typeface="Courier New" panose="02070309020205020404" pitchFamily="49" charset="0"/>
              </a:rPr>
              <a:t>submit</a:t>
            </a:r>
            <a:r>
              <a:rPr lang="nl-BE" sz="1800" i="1" dirty="0">
                <a:latin typeface="Courier New" panose="02070309020205020404" pitchFamily="49" charset="0"/>
                <a:cs typeface="Courier New" panose="02070309020205020404" pitchFamily="49" charset="0"/>
              </a:rPr>
              <a:t>" </a:t>
            </a:r>
            <a:r>
              <a:rPr lang="nl-BE" sz="1800" i="1" dirty="0" err="1">
                <a:latin typeface="Courier New" panose="02070309020205020404" pitchFamily="49" charset="0"/>
                <a:cs typeface="Courier New" panose="02070309020205020404" pitchFamily="49" charset="0"/>
              </a:rPr>
              <a:t>value</a:t>
            </a:r>
            <a:r>
              <a:rPr lang="nl-BE" sz="1800" i="1" dirty="0">
                <a:latin typeface="Courier New" panose="02070309020205020404" pitchFamily="49" charset="0"/>
                <a:cs typeface="Courier New" panose="02070309020205020404" pitchFamily="49" charset="0"/>
              </a:rPr>
              <a:t>="Save" name="save"&gt;</a:t>
            </a:r>
          </a:p>
          <a:p>
            <a:pPr marL="0" indent="0">
              <a:buNone/>
            </a:pPr>
            <a:r>
              <a:rPr lang="nl-BE" sz="1800" i="1" dirty="0">
                <a:latin typeface="Courier New" panose="02070309020205020404" pitchFamily="49" charset="0"/>
                <a:cs typeface="Courier New" panose="02070309020205020404" pitchFamily="49" charset="0"/>
              </a:rPr>
              <a:t>    &lt;/p&gt;</a:t>
            </a:r>
          </a:p>
          <a:p>
            <a:pPr marL="0" indent="0">
              <a:buNone/>
            </a:pPr>
            <a:r>
              <a:rPr lang="nl-BE" sz="1800" i="1" dirty="0">
                <a:latin typeface="Courier New" panose="02070309020205020404" pitchFamily="49" charset="0"/>
                <a:cs typeface="Courier New" panose="02070309020205020404" pitchFamily="49" charset="0"/>
              </a:rPr>
              <a:t>&lt;/form&gt;</a:t>
            </a:r>
          </a:p>
          <a:p>
            <a:pPr marL="0" indent="0">
              <a:buNone/>
            </a:pPr>
            <a:r>
              <a:rPr lang="nl-BE" sz="1800" i="1" dirty="0">
                <a:latin typeface="Courier New" panose="02070309020205020404" pitchFamily="49" charset="0"/>
                <a:cs typeface="Courier New" panose="02070309020205020404" pitchFamily="49" charset="0"/>
              </a:rPr>
              <a:t>&lt;/body&gt;</a:t>
            </a:r>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22</a:t>
            </a:fld>
            <a:endParaRPr lang="nl-NL"/>
          </a:p>
        </p:txBody>
      </p:sp>
    </p:spTree>
    <p:extLst>
      <p:ext uri="{BB962C8B-B14F-4D97-AF65-F5344CB8AC3E}">
        <p14:creationId xmlns:p14="http://schemas.microsoft.com/office/powerpoint/2010/main" val="38288045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sz="2800" dirty="0"/>
              <a:t>Testing SINGLE_TABLE </a:t>
            </a:r>
            <a:r>
              <a:rPr lang="nl-BE" sz="2800" dirty="0" err="1"/>
              <a:t>inheritance</a:t>
            </a:r>
            <a:r>
              <a:rPr lang="nl-BE" sz="2800" dirty="0"/>
              <a:t> </a:t>
            </a:r>
            <a:r>
              <a:rPr lang="nl-BE" sz="2800" dirty="0" err="1"/>
              <a:t>strategy</a:t>
            </a:r>
            <a:endParaRPr lang="nl-BE" sz="2800" dirty="0"/>
          </a:p>
        </p:txBody>
      </p:sp>
      <p:sp>
        <p:nvSpPr>
          <p:cNvPr id="3" name="Tijdelijke aanduiding voor inhoud 2"/>
          <p:cNvSpPr>
            <a:spLocks noGrp="1"/>
          </p:cNvSpPr>
          <p:nvPr>
            <p:ph idx="1"/>
          </p:nvPr>
        </p:nvSpPr>
        <p:spPr>
          <a:xfrm>
            <a:off x="0" y="1138518"/>
            <a:ext cx="12496800" cy="5154705"/>
          </a:xfrm>
        </p:spPr>
        <p:txBody>
          <a:bodyPr>
            <a:normAutofit/>
          </a:bodyPr>
          <a:lstStyle/>
          <a:p>
            <a:pPr marL="0" indent="0">
              <a:buNone/>
            </a:pPr>
            <a:r>
              <a:rPr lang="en-GB" sz="2000" dirty="0"/>
              <a:t>We run the web app and add the following Customer, Employee and Executive:
</a:t>
            </a:r>
            <a:endParaRPr lang="nl-BE" sz="2000"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23</a:t>
            </a:fld>
            <a:endParaRPr lang="nl-NL"/>
          </a:p>
        </p:txBody>
      </p:sp>
      <p:pic>
        <p:nvPicPr>
          <p:cNvPr id="10" name="Picture 9">
            <a:extLst>
              <a:ext uri="{FF2B5EF4-FFF2-40B4-BE49-F238E27FC236}">
                <a16:creationId xmlns:a16="http://schemas.microsoft.com/office/drawing/2014/main" id="{3A04504F-0417-4162-B433-EB980F8C3396}"/>
              </a:ext>
            </a:extLst>
          </p:cNvPr>
          <p:cNvPicPr>
            <a:picLocks noChangeAspect="1"/>
          </p:cNvPicPr>
          <p:nvPr/>
        </p:nvPicPr>
        <p:blipFill>
          <a:blip r:embed="rId2"/>
          <a:stretch>
            <a:fillRect/>
          </a:stretch>
        </p:blipFill>
        <p:spPr>
          <a:xfrm>
            <a:off x="766762" y="2073088"/>
            <a:ext cx="2505075" cy="1524000"/>
          </a:xfrm>
          <a:prstGeom prst="rect">
            <a:avLst/>
          </a:prstGeom>
        </p:spPr>
      </p:pic>
      <p:pic>
        <p:nvPicPr>
          <p:cNvPr id="12" name="Picture 11">
            <a:extLst>
              <a:ext uri="{FF2B5EF4-FFF2-40B4-BE49-F238E27FC236}">
                <a16:creationId xmlns:a16="http://schemas.microsoft.com/office/drawing/2014/main" id="{49993E2B-D32F-482E-813C-DE6F396D4002}"/>
              </a:ext>
            </a:extLst>
          </p:cNvPr>
          <p:cNvPicPr>
            <a:picLocks noChangeAspect="1"/>
          </p:cNvPicPr>
          <p:nvPr/>
        </p:nvPicPr>
        <p:blipFill>
          <a:blip r:embed="rId3"/>
          <a:stretch>
            <a:fillRect/>
          </a:stretch>
        </p:blipFill>
        <p:spPr>
          <a:xfrm>
            <a:off x="4214812" y="2015938"/>
            <a:ext cx="2371725" cy="1581150"/>
          </a:xfrm>
          <a:prstGeom prst="rect">
            <a:avLst/>
          </a:prstGeom>
        </p:spPr>
      </p:pic>
      <p:pic>
        <p:nvPicPr>
          <p:cNvPr id="14" name="Picture 13">
            <a:extLst>
              <a:ext uri="{FF2B5EF4-FFF2-40B4-BE49-F238E27FC236}">
                <a16:creationId xmlns:a16="http://schemas.microsoft.com/office/drawing/2014/main" id="{040323B2-1C9A-46F7-B8AE-C2B52D00F299}"/>
              </a:ext>
            </a:extLst>
          </p:cNvPr>
          <p:cNvPicPr>
            <a:picLocks noChangeAspect="1"/>
          </p:cNvPicPr>
          <p:nvPr/>
        </p:nvPicPr>
        <p:blipFill>
          <a:blip r:embed="rId4"/>
          <a:stretch>
            <a:fillRect/>
          </a:stretch>
        </p:blipFill>
        <p:spPr>
          <a:xfrm>
            <a:off x="7486648" y="2074961"/>
            <a:ext cx="2247901" cy="1741202"/>
          </a:xfrm>
          <a:prstGeom prst="rect">
            <a:avLst/>
          </a:prstGeom>
        </p:spPr>
      </p:pic>
    </p:spTree>
    <p:extLst>
      <p:ext uri="{BB962C8B-B14F-4D97-AF65-F5344CB8AC3E}">
        <p14:creationId xmlns:p14="http://schemas.microsoft.com/office/powerpoint/2010/main" val="15653127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GB" sz="2800" dirty="0"/>
              <a:t>Result database SINGLE_TABLE inheritance strategy
</a:t>
            </a:r>
            <a:endParaRPr lang="nl-BE" sz="2800" dirty="0"/>
          </a:p>
        </p:txBody>
      </p:sp>
      <p:sp>
        <p:nvSpPr>
          <p:cNvPr id="3" name="Tijdelijke aanduiding voor inhoud 2"/>
          <p:cNvSpPr>
            <a:spLocks noGrp="1"/>
          </p:cNvSpPr>
          <p:nvPr>
            <p:ph idx="1"/>
          </p:nvPr>
        </p:nvSpPr>
        <p:spPr>
          <a:xfrm>
            <a:off x="1775521" y="1124745"/>
            <a:ext cx="8640763" cy="5616575"/>
          </a:xfrm>
        </p:spPr>
        <p:txBody>
          <a:bodyPr>
            <a:normAutofit/>
          </a:bodyPr>
          <a:lstStyle/>
          <a:p>
            <a:endParaRPr lang="nl-BE"/>
          </a:p>
          <a:p>
            <a:endParaRPr lang="nl-BE"/>
          </a:p>
          <a:p>
            <a:endParaRPr lang="nl-BE"/>
          </a:p>
          <a:p>
            <a:endParaRPr lang="nl-BE"/>
          </a:p>
          <a:p>
            <a:endParaRPr lang="nl-BE"/>
          </a:p>
          <a:p>
            <a:endParaRPr lang="nl-BE"/>
          </a:p>
          <a:p>
            <a:endParaRPr lang="nl-BE"/>
          </a:p>
          <a:p>
            <a:endParaRPr lang="nl-BE"/>
          </a:p>
          <a:p>
            <a:endParaRPr lang="nl-BE"/>
          </a:p>
          <a:p>
            <a:endParaRPr lang="nl-BE"/>
          </a:p>
          <a:p>
            <a:endParaRPr lang="nl-BE"/>
          </a:p>
          <a:p>
            <a:pPr marL="0" indent="0">
              <a:buNone/>
            </a:pPr>
            <a:endParaRPr lang="nl-BE" sz="2000">
              <a:solidFill>
                <a:srgbClr val="FF0000"/>
              </a:solidFill>
            </a:endParaRPr>
          </a:p>
          <a:p>
            <a:endParaRPr lang="nl-BE"/>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24</a:t>
            </a:fld>
            <a:endParaRPr lang="nl-NL"/>
          </a:p>
        </p:txBody>
      </p:sp>
      <p:pic>
        <p:nvPicPr>
          <p:cNvPr id="12" name="Picture 11">
            <a:extLst>
              <a:ext uri="{FF2B5EF4-FFF2-40B4-BE49-F238E27FC236}">
                <a16:creationId xmlns:a16="http://schemas.microsoft.com/office/drawing/2014/main" id="{4F00B82E-C8E1-4B9D-BECA-88D21C349BEE}"/>
              </a:ext>
            </a:extLst>
          </p:cNvPr>
          <p:cNvPicPr>
            <a:picLocks noChangeAspect="1"/>
          </p:cNvPicPr>
          <p:nvPr/>
        </p:nvPicPr>
        <p:blipFill>
          <a:blip r:embed="rId3"/>
          <a:stretch>
            <a:fillRect/>
          </a:stretch>
        </p:blipFill>
        <p:spPr>
          <a:xfrm>
            <a:off x="4781452" y="1952625"/>
            <a:ext cx="2628900" cy="2133600"/>
          </a:xfrm>
          <a:prstGeom prst="rect">
            <a:avLst/>
          </a:prstGeom>
        </p:spPr>
      </p:pic>
      <p:pic>
        <p:nvPicPr>
          <p:cNvPr id="14" name="Picture 13">
            <a:extLst>
              <a:ext uri="{FF2B5EF4-FFF2-40B4-BE49-F238E27FC236}">
                <a16:creationId xmlns:a16="http://schemas.microsoft.com/office/drawing/2014/main" id="{D038FC4A-2EC9-4A03-85CC-72B0E5F42602}"/>
              </a:ext>
            </a:extLst>
          </p:cNvPr>
          <p:cNvPicPr>
            <a:picLocks noChangeAspect="1"/>
          </p:cNvPicPr>
          <p:nvPr/>
        </p:nvPicPr>
        <p:blipFill>
          <a:blip r:embed="rId4"/>
          <a:stretch>
            <a:fillRect/>
          </a:stretch>
        </p:blipFill>
        <p:spPr>
          <a:xfrm>
            <a:off x="2466975" y="4428330"/>
            <a:ext cx="7543800" cy="971550"/>
          </a:xfrm>
          <a:prstGeom prst="rect">
            <a:avLst/>
          </a:prstGeom>
        </p:spPr>
      </p:pic>
    </p:spTree>
    <p:extLst>
      <p:ext uri="{BB962C8B-B14F-4D97-AF65-F5344CB8AC3E}">
        <p14:creationId xmlns:p14="http://schemas.microsoft.com/office/powerpoint/2010/main" val="201185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normAutofit fontScale="70000" lnSpcReduction="20000"/>
          </a:bodyPr>
          <a:lstStyle/>
          <a:p>
            <a:endParaRPr lang="nl-BE" dirty="0"/>
          </a:p>
          <a:p>
            <a:endParaRPr lang="nl-BE" dirty="0"/>
          </a:p>
          <a:p>
            <a:endParaRPr lang="nl-BE" dirty="0"/>
          </a:p>
          <a:p>
            <a:endParaRPr lang="nl-BE" dirty="0"/>
          </a:p>
          <a:p>
            <a:endParaRPr lang="nl-BE" dirty="0"/>
          </a:p>
          <a:p>
            <a:r>
              <a:rPr lang="en-GB" dirty="0"/>
              <a:t>SINGLE_TABLE is the default inheritance strategy. So if you do not indicate a strategy, by default the SINGLE_TABLE strategy will be used. The PERSON table will contain the following columns:
</a:t>
            </a:r>
            <a:r>
              <a:rPr lang="nl-BE" sz="1800" b="1" dirty="0"/>
              <a:t>DTYPE</a:t>
            </a:r>
            <a:r>
              <a:rPr lang="nl-BE" sz="1800" dirty="0"/>
              <a:t>: het discriminatortype waarmee </a:t>
            </a:r>
            <a:br>
              <a:rPr lang="nl-BE" sz="1800" dirty="0"/>
            </a:br>
            <a:r>
              <a:rPr lang="nl-BE" sz="1800" dirty="0"/>
              <a:t>je kan herkennen welk soort object het is.</a:t>
            </a:r>
          </a:p>
          <a:p>
            <a:r>
              <a:rPr lang="nl-BE" sz="1900" b="1" dirty="0"/>
              <a:t>ID</a:t>
            </a:r>
          </a:p>
          <a:p>
            <a:r>
              <a:rPr lang="nl-BE" sz="1900" b="1" dirty="0"/>
              <a:t>NAME</a:t>
            </a:r>
          </a:p>
          <a:p>
            <a:r>
              <a:rPr lang="nl-BE" sz="1900" b="1" dirty="0"/>
              <a:t>DISCOUNT</a:t>
            </a:r>
          </a:p>
          <a:p>
            <a:r>
              <a:rPr lang="nl-BE" sz="1900" b="1" dirty="0"/>
              <a:t>SALARY</a:t>
            </a:r>
          </a:p>
          <a:p>
            <a:r>
              <a:rPr lang="nl-BE" sz="1900" b="1" dirty="0"/>
              <a:t>BONUS</a:t>
            </a:r>
          </a:p>
          <a:p>
            <a:pPr lvl="1">
              <a:buNone/>
            </a:pPr>
            <a:endParaRPr lang="nl-BE" sz="1800" dirty="0"/>
          </a:p>
          <a:p>
            <a:pPr lvl="1">
              <a:buNone/>
            </a:pPr>
            <a:endParaRPr lang="nl-BE" sz="1800" dirty="0"/>
          </a:p>
          <a:p>
            <a:pPr lvl="1">
              <a:buNone/>
            </a:pPr>
            <a:r>
              <a:rPr lang="en-GB" sz="2400" dirty="0"/>
              <a:t>The columns correspond to all attributes of the superclass and all attributes of the subclasses + the column DTYPE.
</a:t>
            </a:r>
            <a:endParaRPr lang="nl-BE" dirty="0"/>
          </a:p>
          <a:p>
            <a:pPr marL="344487" lvl="1" indent="0">
              <a:buNone/>
            </a:pPr>
            <a:endParaRPr lang="nl-BE" i="1" dirty="0"/>
          </a:p>
        </p:txBody>
      </p:sp>
      <p:sp>
        <p:nvSpPr>
          <p:cNvPr id="2" name="Titel 1"/>
          <p:cNvSpPr>
            <a:spLocks noGrp="1"/>
          </p:cNvSpPr>
          <p:nvPr>
            <p:ph type="title"/>
          </p:nvPr>
        </p:nvSpPr>
        <p:spPr/>
        <p:txBody>
          <a:bodyPr>
            <a:normAutofit fontScale="90000"/>
          </a:bodyPr>
          <a:lstStyle/>
          <a:p>
            <a:r>
              <a:rPr lang="nl-BE" dirty="0" err="1"/>
              <a:t>Explanation</a:t>
            </a:r>
            <a:r>
              <a:rPr lang="nl-BE" dirty="0"/>
              <a:t> </a:t>
            </a:r>
            <a:r>
              <a:rPr lang="nl-BE" dirty="0" err="1"/>
              <a:t>Strategy</a:t>
            </a:r>
            <a:r>
              <a:rPr lang="nl-BE" dirty="0"/>
              <a:t> SINGLE_TABLE
</a:t>
            </a:r>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25</a:t>
            </a:fld>
            <a:endParaRPr lang="nl-NL"/>
          </a:p>
        </p:txBody>
      </p:sp>
      <p:pic>
        <p:nvPicPr>
          <p:cNvPr id="7" name="Picture 6">
            <a:extLst>
              <a:ext uri="{FF2B5EF4-FFF2-40B4-BE49-F238E27FC236}">
                <a16:creationId xmlns:a16="http://schemas.microsoft.com/office/drawing/2014/main" id="{494793D2-9D18-4C12-BDCC-FE6A868842A1}"/>
              </a:ext>
            </a:extLst>
          </p:cNvPr>
          <p:cNvPicPr>
            <a:picLocks noChangeAspect="1"/>
          </p:cNvPicPr>
          <p:nvPr/>
        </p:nvPicPr>
        <p:blipFill>
          <a:blip r:embed="rId2"/>
          <a:stretch>
            <a:fillRect/>
          </a:stretch>
        </p:blipFill>
        <p:spPr>
          <a:xfrm>
            <a:off x="409575" y="953315"/>
            <a:ext cx="3500437" cy="1666875"/>
          </a:xfrm>
          <a:prstGeom prst="rect">
            <a:avLst/>
          </a:prstGeom>
        </p:spPr>
      </p:pic>
      <p:sp>
        <p:nvSpPr>
          <p:cNvPr id="11" name="Ovaal 10">
            <a:extLst>
              <a:ext uri="{FF2B5EF4-FFF2-40B4-BE49-F238E27FC236}">
                <a16:creationId xmlns:a16="http://schemas.microsoft.com/office/drawing/2014/main" id="{02327B9A-3D9F-4351-9D07-BBE0EA9DCB61}"/>
              </a:ext>
            </a:extLst>
          </p:cNvPr>
          <p:cNvSpPr/>
          <p:nvPr/>
        </p:nvSpPr>
        <p:spPr>
          <a:xfrm>
            <a:off x="33279" y="874951"/>
            <a:ext cx="4214871" cy="363300"/>
          </a:xfrm>
          <a:prstGeom prst="ellipse">
            <a:avLst/>
          </a:prstGeom>
          <a:noFill/>
          <a:ln w="28575">
            <a:solidFill>
              <a:srgbClr val="D0202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14" name="Picture 13">
            <a:extLst>
              <a:ext uri="{FF2B5EF4-FFF2-40B4-BE49-F238E27FC236}">
                <a16:creationId xmlns:a16="http://schemas.microsoft.com/office/drawing/2014/main" id="{152EC815-0AA9-461C-8EB5-4B986A8F839C}"/>
              </a:ext>
            </a:extLst>
          </p:cNvPr>
          <p:cNvPicPr>
            <a:picLocks noChangeAspect="1"/>
          </p:cNvPicPr>
          <p:nvPr/>
        </p:nvPicPr>
        <p:blipFill>
          <a:blip r:embed="rId3"/>
          <a:stretch>
            <a:fillRect/>
          </a:stretch>
        </p:blipFill>
        <p:spPr>
          <a:xfrm>
            <a:off x="7601953" y="788426"/>
            <a:ext cx="2366544" cy="1733417"/>
          </a:xfrm>
          <a:prstGeom prst="rect">
            <a:avLst/>
          </a:prstGeom>
        </p:spPr>
      </p:pic>
      <p:pic>
        <p:nvPicPr>
          <p:cNvPr id="10" name="Picture 9">
            <a:extLst>
              <a:ext uri="{FF2B5EF4-FFF2-40B4-BE49-F238E27FC236}">
                <a16:creationId xmlns:a16="http://schemas.microsoft.com/office/drawing/2014/main" id="{E2D6C20B-B5AE-40F3-8CBA-846713BA9B91}"/>
              </a:ext>
            </a:extLst>
          </p:cNvPr>
          <p:cNvPicPr>
            <a:picLocks noChangeAspect="1"/>
          </p:cNvPicPr>
          <p:nvPr/>
        </p:nvPicPr>
        <p:blipFill>
          <a:blip r:embed="rId4"/>
          <a:stretch>
            <a:fillRect/>
          </a:stretch>
        </p:blipFill>
        <p:spPr>
          <a:xfrm>
            <a:off x="5217460" y="3201344"/>
            <a:ext cx="2278715" cy="1849392"/>
          </a:xfrm>
          <a:prstGeom prst="rect">
            <a:avLst/>
          </a:prstGeom>
        </p:spPr>
      </p:pic>
      <p:pic>
        <p:nvPicPr>
          <p:cNvPr id="16" name="Picture 15">
            <a:extLst>
              <a:ext uri="{FF2B5EF4-FFF2-40B4-BE49-F238E27FC236}">
                <a16:creationId xmlns:a16="http://schemas.microsoft.com/office/drawing/2014/main" id="{D3165A62-0BB0-4A40-AC05-1DDA78BFED47}"/>
              </a:ext>
            </a:extLst>
          </p:cNvPr>
          <p:cNvPicPr>
            <a:picLocks noChangeAspect="1"/>
          </p:cNvPicPr>
          <p:nvPr/>
        </p:nvPicPr>
        <p:blipFill>
          <a:blip r:embed="rId5"/>
          <a:stretch>
            <a:fillRect/>
          </a:stretch>
        </p:blipFill>
        <p:spPr>
          <a:xfrm>
            <a:off x="476250" y="5719482"/>
            <a:ext cx="7543800" cy="971550"/>
          </a:xfrm>
          <a:prstGeom prst="rect">
            <a:avLst/>
          </a:prstGeom>
        </p:spPr>
      </p:pic>
    </p:spTree>
    <p:extLst>
      <p:ext uri="{BB962C8B-B14F-4D97-AF65-F5344CB8AC3E}">
        <p14:creationId xmlns:p14="http://schemas.microsoft.com/office/powerpoint/2010/main" val="15592959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normAutofit fontScale="92500" lnSpcReduction="10000"/>
          </a:bodyPr>
          <a:lstStyle/>
          <a:p>
            <a:r>
              <a:rPr lang="en-GB" sz="1600" dirty="0"/>
              <a:t>In addition to @</a:t>
            </a:r>
            <a:r>
              <a:rPr lang="en-GB" sz="1600" b="1" dirty="0"/>
              <a:t>Inheritance</a:t>
            </a:r>
            <a:r>
              <a:rPr lang="en-GB" sz="1600" dirty="0"/>
              <a:t>, additional annotations are possible to indicate how the objects in the database will be stored.</a:t>
            </a:r>
          </a:p>
          <a:p>
            <a:pPr marL="0" indent="0">
              <a:buNone/>
            </a:pPr>
            <a:endParaRPr lang="nl-BE" sz="2000" dirty="0"/>
          </a:p>
          <a:p>
            <a:pPr marL="0" indent="0">
              <a:buNone/>
            </a:pPr>
            <a:endParaRPr lang="nl-BE" sz="2000" dirty="0"/>
          </a:p>
          <a:p>
            <a:r>
              <a:rPr lang="nl-BE" sz="1600" dirty="0" err="1"/>
              <a:t>With</a:t>
            </a:r>
            <a:r>
              <a:rPr lang="nl-BE" sz="1600" dirty="0"/>
              <a:t> </a:t>
            </a:r>
            <a:r>
              <a:rPr lang="nl-BE" sz="1600" dirty="0" err="1"/>
              <a:t>the</a:t>
            </a:r>
            <a:r>
              <a:rPr lang="nl-BE" sz="1600" dirty="0"/>
              <a:t> </a:t>
            </a:r>
            <a:r>
              <a:rPr lang="nl-BE" sz="1600" b="1" dirty="0"/>
              <a:t>name</a:t>
            </a:r>
            <a:r>
              <a:rPr lang="nl-BE" sz="1600" dirty="0"/>
              <a:t> </a:t>
            </a:r>
            <a:r>
              <a:rPr lang="en-GB" sz="1600" dirty="0"/>
              <a:t>attribute of the annotation </a:t>
            </a:r>
            <a:r>
              <a:rPr lang="en-GB" sz="1600" b="1" dirty="0"/>
              <a:t>@DiscriminatorColumn </a:t>
            </a:r>
            <a:r>
              <a:rPr lang="en-GB" sz="1600" dirty="0"/>
              <a:t>we can specify which name the column in which the discriminator type is tracked should be given (in this example PERSONTYPE).  </a:t>
            </a:r>
            <a:endParaRPr lang="nl-BE" sz="1600" dirty="0"/>
          </a:p>
          <a:p>
            <a:r>
              <a:rPr lang="en-GB" sz="1600" dirty="0"/>
              <a:t>Via the </a:t>
            </a:r>
            <a:r>
              <a:rPr lang="en-GB" sz="1600" b="1" dirty="0" err="1"/>
              <a:t>discriminatorType</a:t>
            </a:r>
            <a:r>
              <a:rPr lang="en-GB" sz="1600" dirty="0"/>
              <a:t> attribute, we can indicate how this type should be tracked (STRING, INTEGER or CHAR).  (In this example STRING)</a:t>
            </a:r>
            <a:endParaRPr lang="nl-BE" sz="1600" dirty="0"/>
          </a:p>
          <a:p>
            <a:r>
              <a:rPr lang="en-GB" sz="1600" dirty="0"/>
              <a:t>Through this discriminator column we can find out to which subclass the person in the given row belongs.  The value that ends up in this column can be indicated with the annotation </a:t>
            </a:r>
            <a:r>
              <a:rPr lang="en-GB" sz="1600" b="1" dirty="0"/>
              <a:t>@DiscriminatorValue</a:t>
            </a:r>
            <a:r>
              <a:rPr lang="en-GB" sz="1600" dirty="0"/>
              <a:t>. You can also add this last annotation to each subclass</a:t>
            </a:r>
          </a:p>
          <a:p>
            <a:pPr marL="0" indent="0">
              <a:buNone/>
            </a:pPr>
            <a:endParaRPr lang="nl-BE" sz="1600" dirty="0"/>
          </a:p>
          <a:p>
            <a:endParaRPr lang="nl-BE" sz="1600" dirty="0"/>
          </a:p>
          <a:p>
            <a:endParaRPr lang="nl-BE" sz="1600" dirty="0"/>
          </a:p>
          <a:p>
            <a:endParaRPr lang="nl-BE" sz="1600" dirty="0"/>
          </a:p>
          <a:p>
            <a:pPr marL="0" indent="0">
              <a:buNone/>
            </a:pPr>
            <a:endParaRPr lang="nl-BE" sz="1600" dirty="0"/>
          </a:p>
          <a:p>
            <a:r>
              <a:rPr lang="en-GB" sz="1600" b="1" dirty="0"/>
              <a:t>ATTENTION: </a:t>
            </a:r>
            <a:r>
              <a:rPr lang="en-GB" sz="1600" dirty="0"/>
              <a:t>this discriminator column is only needed at database level and may NOT be included as an attribute in the corresponding class.  In this case, we do not create an attribute </a:t>
            </a:r>
            <a:r>
              <a:rPr lang="en-GB" sz="1600" dirty="0" err="1"/>
              <a:t>persontype</a:t>
            </a:r>
            <a:r>
              <a:rPr lang="en-GB" sz="1600" dirty="0"/>
              <a:t> in the person class.  Every person object "knows" to which subclass it belongs.  How you can request this we explain on </a:t>
            </a:r>
            <a:r>
              <a:rPr lang="nl-BE" sz="1600" dirty="0">
                <a:hlinkClick r:id="rId2" action="ppaction://hlinksldjump"/>
              </a:rPr>
              <a:t>slide 47</a:t>
            </a:r>
            <a:r>
              <a:rPr lang="nl-BE" sz="1600" dirty="0"/>
              <a:t>.</a:t>
            </a:r>
          </a:p>
          <a:p>
            <a:pPr marL="344487" lvl="1" indent="0">
              <a:buNone/>
            </a:pPr>
            <a:endParaRPr lang="nl-BE" i="1" dirty="0"/>
          </a:p>
        </p:txBody>
      </p:sp>
      <p:sp>
        <p:nvSpPr>
          <p:cNvPr id="2" name="Titel 1"/>
          <p:cNvSpPr>
            <a:spLocks noGrp="1"/>
          </p:cNvSpPr>
          <p:nvPr>
            <p:ph type="title"/>
          </p:nvPr>
        </p:nvSpPr>
        <p:spPr/>
        <p:txBody>
          <a:bodyPr>
            <a:normAutofit fontScale="90000"/>
          </a:bodyPr>
          <a:lstStyle/>
          <a:p>
            <a:r>
              <a:rPr lang="en-GB" dirty="0"/>
              <a:t>Strategy SINGLE_TABLE additional annotations
</a:t>
            </a:r>
            <a:endParaRPr lang="nl-BE"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26</a:t>
            </a:fld>
            <a:endParaRPr lang="nl-NL"/>
          </a:p>
        </p:txBody>
      </p:sp>
      <p:pic>
        <p:nvPicPr>
          <p:cNvPr id="7" name="Picture 6">
            <a:extLst>
              <a:ext uri="{FF2B5EF4-FFF2-40B4-BE49-F238E27FC236}">
                <a16:creationId xmlns:a16="http://schemas.microsoft.com/office/drawing/2014/main" id="{8ACDF7C1-4285-4DDB-B7E5-C9C0E0CE2495}"/>
              </a:ext>
            </a:extLst>
          </p:cNvPr>
          <p:cNvPicPr>
            <a:picLocks noChangeAspect="1"/>
          </p:cNvPicPr>
          <p:nvPr/>
        </p:nvPicPr>
        <p:blipFill>
          <a:blip r:embed="rId3"/>
          <a:stretch>
            <a:fillRect/>
          </a:stretch>
        </p:blipFill>
        <p:spPr>
          <a:xfrm>
            <a:off x="409459" y="1510147"/>
            <a:ext cx="5573309" cy="846853"/>
          </a:xfrm>
          <a:prstGeom prst="rect">
            <a:avLst/>
          </a:prstGeom>
        </p:spPr>
      </p:pic>
      <p:sp>
        <p:nvSpPr>
          <p:cNvPr id="11" name="Ovaal 10">
            <a:extLst>
              <a:ext uri="{FF2B5EF4-FFF2-40B4-BE49-F238E27FC236}">
                <a16:creationId xmlns:a16="http://schemas.microsoft.com/office/drawing/2014/main" id="{02327B9A-3D9F-4351-9D07-BBE0EA9DCB61}"/>
              </a:ext>
            </a:extLst>
          </p:cNvPr>
          <p:cNvSpPr/>
          <p:nvPr/>
        </p:nvSpPr>
        <p:spPr>
          <a:xfrm>
            <a:off x="170329" y="1580229"/>
            <a:ext cx="6189232" cy="457201"/>
          </a:xfrm>
          <a:prstGeom prst="ellipse">
            <a:avLst/>
          </a:prstGeom>
          <a:noFill/>
          <a:ln w="28575">
            <a:solidFill>
              <a:srgbClr val="D0202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9" name="Picture 8">
            <a:extLst>
              <a:ext uri="{FF2B5EF4-FFF2-40B4-BE49-F238E27FC236}">
                <a16:creationId xmlns:a16="http://schemas.microsoft.com/office/drawing/2014/main" id="{A12F27DB-762D-4F9C-A1EA-988EB074EE2C}"/>
              </a:ext>
            </a:extLst>
          </p:cNvPr>
          <p:cNvPicPr>
            <a:picLocks noChangeAspect="1"/>
          </p:cNvPicPr>
          <p:nvPr/>
        </p:nvPicPr>
        <p:blipFill>
          <a:blip r:embed="rId4"/>
          <a:stretch>
            <a:fillRect/>
          </a:stretch>
        </p:blipFill>
        <p:spPr>
          <a:xfrm>
            <a:off x="496235" y="4067936"/>
            <a:ext cx="7829550" cy="514350"/>
          </a:xfrm>
          <a:prstGeom prst="rect">
            <a:avLst/>
          </a:prstGeom>
        </p:spPr>
      </p:pic>
    </p:spTree>
    <p:extLst>
      <p:ext uri="{BB962C8B-B14F-4D97-AF65-F5344CB8AC3E}">
        <p14:creationId xmlns:p14="http://schemas.microsoft.com/office/powerpoint/2010/main" val="7562760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295" y="158936"/>
            <a:ext cx="10488706" cy="737535"/>
          </a:xfrm>
        </p:spPr>
        <p:txBody>
          <a:bodyPr>
            <a:normAutofit fontScale="90000"/>
          </a:bodyPr>
          <a:lstStyle/>
          <a:p>
            <a:r>
              <a:rPr lang="en-GB" sz="3100" dirty="0"/>
              <a:t>Implementation SINGLE_TABLE additional annotations</a:t>
            </a:r>
            <a:r>
              <a:rPr lang="en-GB" dirty="0"/>
              <a:t>
</a:t>
            </a:r>
            <a:endParaRPr lang="nl-BE" dirty="0"/>
          </a:p>
        </p:txBody>
      </p:sp>
      <p:sp>
        <p:nvSpPr>
          <p:cNvPr id="3" name="Tijdelijke aanduiding voor inhoud 2"/>
          <p:cNvSpPr>
            <a:spLocks noGrp="1"/>
          </p:cNvSpPr>
          <p:nvPr>
            <p:ph idx="1"/>
          </p:nvPr>
        </p:nvSpPr>
        <p:spPr>
          <a:xfrm>
            <a:off x="518161" y="1052514"/>
            <a:ext cx="10149840" cy="5616575"/>
          </a:xfrm>
        </p:spPr>
        <p:txBody>
          <a:bodyPr>
            <a:normAutofit fontScale="85000" lnSpcReduction="20000"/>
          </a:bodyPr>
          <a:lstStyle/>
          <a:p>
            <a:pPr marL="0" indent="0">
              <a:buNone/>
            </a:pPr>
            <a:r>
              <a:rPr lang="nl-BE" dirty="0"/>
              <a:t>Summary:</a:t>
            </a:r>
          </a:p>
          <a:p>
            <a:r>
              <a:rPr lang="en-GB" dirty="0"/>
              <a:t>Additional Annotations in super class</a:t>
            </a:r>
            <a:endParaRPr lang="nl-BE" sz="1800" dirty="0">
              <a:solidFill>
                <a:srgbClr val="FF0000"/>
              </a:solidFill>
            </a:endParaRPr>
          </a:p>
          <a:p>
            <a:pPr marL="0" indent="0">
              <a:buNone/>
            </a:pPr>
            <a:endParaRPr lang="nl-BE" sz="1800" dirty="0">
              <a:solidFill>
                <a:srgbClr val="FF0000"/>
              </a:solidFill>
            </a:endParaRPr>
          </a:p>
          <a:p>
            <a:pPr marL="0" indent="0">
              <a:buNone/>
            </a:pPr>
            <a:endParaRPr lang="nl-BE" sz="1800" dirty="0">
              <a:solidFill>
                <a:srgbClr val="FF0000"/>
              </a:solidFill>
            </a:endParaRPr>
          </a:p>
          <a:p>
            <a:pPr marL="0" indent="0">
              <a:buNone/>
            </a:pPr>
            <a:endParaRPr lang="nl-BE" sz="1800" dirty="0">
              <a:solidFill>
                <a:srgbClr val="FF0000"/>
              </a:solidFill>
            </a:endParaRPr>
          </a:p>
          <a:p>
            <a:pPr marL="0" indent="0">
              <a:buNone/>
            </a:pPr>
            <a:endParaRPr lang="nl-BE" dirty="0"/>
          </a:p>
          <a:p>
            <a:pPr marL="0" indent="0">
              <a:buNone/>
            </a:pPr>
            <a:endParaRPr lang="nl-BE" dirty="0"/>
          </a:p>
          <a:p>
            <a:pPr marL="0" indent="0">
              <a:buNone/>
            </a:pPr>
            <a:endParaRPr lang="nl-BE" dirty="0"/>
          </a:p>
          <a:p>
            <a:r>
              <a:rPr lang="nl-BE" dirty="0" err="1"/>
              <a:t>Additional</a:t>
            </a:r>
            <a:r>
              <a:rPr lang="nl-BE" dirty="0"/>
              <a:t> </a:t>
            </a:r>
            <a:r>
              <a:rPr lang="nl-BE" dirty="0" err="1"/>
              <a:t>Annotations</a:t>
            </a:r>
            <a:r>
              <a:rPr lang="nl-BE" dirty="0"/>
              <a:t> in </a:t>
            </a:r>
            <a:r>
              <a:rPr lang="nl-BE" dirty="0" err="1"/>
              <a:t>subclass</a:t>
            </a:r>
            <a:endParaRPr lang="nl-BE" dirty="0"/>
          </a:p>
          <a:p>
            <a:pPr marL="0" indent="0">
              <a:buNone/>
            </a:pPr>
            <a:endParaRPr lang="nl-BE" dirty="0"/>
          </a:p>
          <a:p>
            <a:endParaRPr lang="nl-BE" dirty="0"/>
          </a:p>
          <a:p>
            <a:endParaRPr lang="nl-BE" dirty="0"/>
          </a:p>
          <a:p>
            <a:r>
              <a:rPr lang="en" dirty="0">
                <a:effectLst/>
                <a:latin typeface="Segoe UI Web (West European)"/>
              </a:rPr>
              <a:t>NOTE: These annotations are </a:t>
            </a:r>
            <a:r>
              <a:rPr lang="en" b="1" dirty="0">
                <a:effectLst/>
                <a:latin typeface="Segoe UI Web (West European)"/>
              </a:rPr>
              <a:t>not mandatory</a:t>
            </a:r>
          </a:p>
          <a:p>
            <a:pPr lvl="1"/>
            <a:r>
              <a:rPr lang="en-GB" dirty="0"/>
              <a:t>SINGLE_TABLE is the default strategy</a:t>
            </a:r>
            <a:endParaRPr lang="nl-BE" dirty="0"/>
          </a:p>
          <a:p>
            <a:pPr lvl="1"/>
            <a:r>
              <a:rPr lang="en-GB" dirty="0"/>
              <a:t>When no </a:t>
            </a:r>
            <a:r>
              <a:rPr lang="en-GB" dirty="0" err="1"/>
              <a:t>DiscriminatorColumn</a:t>
            </a:r>
            <a:r>
              <a:rPr lang="en-GB" dirty="0"/>
              <a:t> is indicated </a:t>
            </a:r>
            <a:endParaRPr lang="nl-BE" dirty="0"/>
          </a:p>
          <a:p>
            <a:pPr marL="268288" lvl="1" indent="0">
              <a:buNone/>
            </a:pPr>
            <a:r>
              <a:rPr lang="en-GB" dirty="0"/>
              <a:t>	=&gt; discriminator column is named </a:t>
            </a:r>
            <a:r>
              <a:rPr lang="en-GB" dirty="0" err="1"/>
              <a:t>Dtype</a:t>
            </a:r>
            <a:endParaRPr lang="nl-BE" dirty="0"/>
          </a:p>
          <a:p>
            <a:pPr lvl="1"/>
            <a:r>
              <a:rPr lang="en-GB" dirty="0"/>
              <a:t>When no </a:t>
            </a:r>
            <a:r>
              <a:rPr lang="en-GB" dirty="0" err="1"/>
              <a:t>DicriminatorValue</a:t>
            </a:r>
            <a:r>
              <a:rPr lang="en-GB" dirty="0"/>
              <a:t> is indicated </a:t>
            </a:r>
            <a:br>
              <a:rPr lang="nl-BE" dirty="0"/>
            </a:br>
            <a:r>
              <a:rPr lang="nl-BE" dirty="0"/>
              <a:t> 	=&gt; </a:t>
            </a:r>
            <a:r>
              <a:rPr lang="nl-BE" dirty="0" err="1"/>
              <a:t>discriminatorvalue</a:t>
            </a:r>
            <a:r>
              <a:rPr lang="nl-BE" dirty="0"/>
              <a:t> = class name</a:t>
            </a:r>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27</a:t>
            </a:fld>
            <a:endParaRPr lang="nl-NL"/>
          </a:p>
        </p:txBody>
      </p:sp>
      <p:sp>
        <p:nvSpPr>
          <p:cNvPr id="5" name="Rechthoek 4"/>
          <p:cNvSpPr/>
          <p:nvPr/>
        </p:nvSpPr>
        <p:spPr>
          <a:xfrm>
            <a:off x="1716128" y="2004558"/>
            <a:ext cx="9550586" cy="1424442"/>
          </a:xfrm>
          <a:prstGeom prst="rect">
            <a:avLst/>
          </a:prstGeom>
          <a:ln/>
        </p:spPr>
        <p:style>
          <a:lnRef idx="2">
            <a:schemeClr val="accent6"/>
          </a:lnRef>
          <a:fillRef idx="1">
            <a:schemeClr val="lt1"/>
          </a:fillRef>
          <a:effectRef idx="0">
            <a:schemeClr val="accent6"/>
          </a:effectRef>
          <a:fontRef idx="minor">
            <a:schemeClr val="dk1"/>
          </a:fontRef>
        </p:style>
        <p:txBody>
          <a:bodyPr rtlCol="0" anchor="ctr"/>
          <a:lstStyle/>
          <a:p>
            <a:r>
              <a:rPr lang="nl-BE" dirty="0">
                <a:solidFill>
                  <a:srgbClr val="FF0000"/>
                </a:solidFill>
              </a:rPr>
              <a:t>@Inheritance(strategy = </a:t>
            </a:r>
            <a:r>
              <a:rPr lang="nl-BE" dirty="0" err="1">
                <a:solidFill>
                  <a:srgbClr val="FF0000"/>
                </a:solidFill>
              </a:rPr>
              <a:t>InheritanceType.SINGLE_TABLE</a:t>
            </a:r>
            <a:r>
              <a:rPr lang="nl-BE" dirty="0">
                <a:solidFill>
                  <a:srgbClr val="FF0000"/>
                </a:solidFill>
              </a:rPr>
              <a:t>)</a:t>
            </a:r>
          </a:p>
          <a:p>
            <a:r>
              <a:rPr lang="nl-BE" dirty="0">
                <a:solidFill>
                  <a:srgbClr val="FF0000"/>
                </a:solidFill>
              </a:rPr>
              <a:t>@DiscriminatorColumn </a:t>
            </a:r>
            <a:r>
              <a:rPr lang="nl-BE" dirty="0"/>
              <a:t>(name = "PERSONTYPE", </a:t>
            </a:r>
            <a:r>
              <a:rPr lang="nl-BE" dirty="0" err="1"/>
              <a:t>discriminatorType</a:t>
            </a:r>
            <a:r>
              <a:rPr lang="nl-BE" dirty="0"/>
              <a:t> = </a:t>
            </a:r>
            <a:r>
              <a:rPr lang="nl-BE" dirty="0" err="1"/>
              <a:t>DiscriminatorType.STRING</a:t>
            </a:r>
            <a:r>
              <a:rPr lang="nl-BE" dirty="0"/>
              <a:t>)</a:t>
            </a:r>
          </a:p>
          <a:p>
            <a:r>
              <a:rPr lang="nl-BE" dirty="0">
                <a:solidFill>
                  <a:srgbClr val="0033CC"/>
                </a:solidFill>
              </a:rPr>
              <a:t>@DiscriminatorValue("PERSON")</a:t>
            </a:r>
          </a:p>
        </p:txBody>
      </p:sp>
      <p:sp>
        <p:nvSpPr>
          <p:cNvPr id="7" name="Rechthoek 6"/>
          <p:cNvSpPr/>
          <p:nvPr/>
        </p:nvSpPr>
        <p:spPr>
          <a:xfrm>
            <a:off x="1752254" y="4184948"/>
            <a:ext cx="8687491" cy="576064"/>
          </a:xfrm>
          <a:prstGeom prst="rect">
            <a:avLst/>
          </a:prstGeom>
          <a:ln/>
        </p:spPr>
        <p:style>
          <a:lnRef idx="2">
            <a:schemeClr val="accent6"/>
          </a:lnRef>
          <a:fillRef idx="1">
            <a:schemeClr val="lt1"/>
          </a:fillRef>
          <a:effectRef idx="0">
            <a:schemeClr val="accent6"/>
          </a:effectRef>
          <a:fontRef idx="minor">
            <a:schemeClr val="dk1"/>
          </a:fontRef>
        </p:style>
        <p:txBody>
          <a:bodyPr rtlCol="0" anchor="ctr"/>
          <a:lstStyle/>
          <a:p>
            <a:r>
              <a:rPr lang="nl-BE">
                <a:solidFill>
                  <a:srgbClr val="0033CC"/>
                </a:solidFill>
              </a:rPr>
              <a:t>@</a:t>
            </a:r>
            <a:r>
              <a:rPr lang="nl-BE" err="1">
                <a:solidFill>
                  <a:srgbClr val="0033CC"/>
                </a:solidFill>
              </a:rPr>
              <a:t>DiscriminatorValue</a:t>
            </a:r>
            <a:r>
              <a:rPr lang="nl-BE">
                <a:solidFill>
                  <a:srgbClr val="0033CC"/>
                </a:solidFill>
              </a:rPr>
              <a:t>("Klant")</a:t>
            </a:r>
          </a:p>
          <a:p>
            <a:pPr algn="ctr"/>
            <a:endParaRPr lang="nl-BE"/>
          </a:p>
        </p:txBody>
      </p:sp>
    </p:spTree>
    <p:extLst>
      <p:ext uri="{BB962C8B-B14F-4D97-AF65-F5344CB8AC3E}">
        <p14:creationId xmlns:p14="http://schemas.microsoft.com/office/powerpoint/2010/main" val="7590426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normAutofit/>
          </a:bodyPr>
          <a:lstStyle/>
          <a:p>
            <a:r>
              <a:rPr lang="nl-BE" dirty="0" err="1"/>
              <a:t>Advantages</a:t>
            </a:r>
            <a:r>
              <a:rPr lang="nl-BE" dirty="0"/>
              <a:t>:</a:t>
            </a:r>
          </a:p>
          <a:p>
            <a:pPr lvl="1"/>
            <a:r>
              <a:rPr lang="en-GB" dirty="0"/>
              <a:t>The inheritance strategy SINGLE_TABLE gives the best performance because:</a:t>
            </a:r>
            <a:endParaRPr lang="nl-BE" dirty="0"/>
          </a:p>
          <a:p>
            <a:pPr lvl="2"/>
            <a:r>
              <a:rPr lang="en-GB" dirty="0"/>
              <a:t>No joins are needed to retrieve a person</a:t>
            </a:r>
            <a:endParaRPr lang="nl-BE" dirty="0"/>
          </a:p>
          <a:p>
            <a:pPr lvl="2"/>
            <a:r>
              <a:rPr lang="en-GB" dirty="0"/>
              <a:t>When writing a person object to the database, only 1 insert or update statement is required</a:t>
            </a:r>
            <a:endParaRPr lang="nl-BE" dirty="0"/>
          </a:p>
          <a:p>
            <a:r>
              <a:rPr lang="nl-BE" dirty="0" err="1"/>
              <a:t>Disadvantages</a:t>
            </a:r>
            <a:r>
              <a:rPr lang="nl-BE" sz="2800" dirty="0"/>
              <a:t>:</a:t>
            </a:r>
          </a:p>
          <a:p>
            <a:pPr lvl="1"/>
            <a:r>
              <a:rPr lang="en" dirty="0">
                <a:effectLst/>
                <a:latin typeface="Segoe UI Web (West European)"/>
              </a:rPr>
              <a:t>The table can become very wide with many null values</a:t>
            </a:r>
            <a:endParaRPr lang="nl-BE" dirty="0"/>
          </a:p>
          <a:p>
            <a:pPr lvl="1"/>
            <a:r>
              <a:rPr lang="en-GB" dirty="0"/>
              <a:t>This strategy presents problems in expanding the inheritance hierarchy.</a:t>
            </a:r>
            <a:r>
              <a:rPr lang="nl-BE" dirty="0"/>
              <a:t>  </a:t>
            </a:r>
          </a:p>
          <a:p>
            <a:pPr lvl="2"/>
            <a:r>
              <a:rPr lang="en-GB" dirty="0"/>
              <a:t>You can't just add columns to an existing table</a:t>
            </a:r>
            <a:endParaRPr lang="nl-BE" dirty="0"/>
          </a:p>
          <a:p>
            <a:pPr lvl="3"/>
            <a:r>
              <a:rPr lang="en-GB" sz="1600" dirty="0"/>
              <a:t>=&gt; more difficult to add subclasses (with attributes) to the hierarchy</a:t>
            </a:r>
            <a:endParaRPr lang="nl-BE" sz="1600" dirty="0"/>
          </a:p>
          <a:p>
            <a:pPr lvl="3"/>
            <a:r>
              <a:rPr lang="en-GB" sz="1600" dirty="0"/>
              <a:t>Adding an attribute to 1 subclass affects the table where ALL persons are stored
If you make such a change, you will have to remove the table from the database and have it regenerated!</a:t>
            </a:r>
            <a:endParaRPr lang="nl-BE" sz="1600" dirty="0"/>
          </a:p>
          <a:p>
            <a:pPr lvl="1"/>
            <a:endParaRPr lang="nl-BE" i="1" dirty="0"/>
          </a:p>
        </p:txBody>
      </p:sp>
      <p:sp>
        <p:nvSpPr>
          <p:cNvPr id="2" name="Titel 1"/>
          <p:cNvSpPr>
            <a:spLocks noGrp="1"/>
          </p:cNvSpPr>
          <p:nvPr>
            <p:ph type="title"/>
          </p:nvPr>
        </p:nvSpPr>
        <p:spPr/>
        <p:txBody>
          <a:bodyPr>
            <a:normAutofit fontScale="90000"/>
          </a:bodyPr>
          <a:lstStyle/>
          <a:p>
            <a:r>
              <a:rPr lang="nl-BE" dirty="0" err="1"/>
              <a:t>Strategy</a:t>
            </a:r>
            <a:r>
              <a:rPr lang="nl-BE" dirty="0"/>
              <a:t> SINGLE_TABLE
</a:t>
            </a:r>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28</a:t>
            </a:fld>
            <a:endParaRPr lang="nl-NL"/>
          </a:p>
        </p:txBody>
      </p:sp>
    </p:spTree>
    <p:extLst>
      <p:ext uri="{BB962C8B-B14F-4D97-AF65-F5344CB8AC3E}">
        <p14:creationId xmlns:p14="http://schemas.microsoft.com/office/powerpoint/2010/main" val="21191768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p>
            <a:r>
              <a:rPr lang="nl-BE" b="1" dirty="0" err="1"/>
              <a:t>Conclusion</a:t>
            </a:r>
            <a:r>
              <a:rPr lang="nl-BE" dirty="0"/>
              <a:t>:</a:t>
            </a:r>
          </a:p>
          <a:p>
            <a:pPr marL="0" indent="0">
              <a:buNone/>
            </a:pPr>
            <a:endParaRPr lang="nl-BE" dirty="0"/>
          </a:p>
          <a:p>
            <a:pPr lvl="1"/>
            <a:r>
              <a:rPr lang="en-GB" dirty="0"/>
              <a:t>The inheritance strategy SINGLE_TABLE is a </a:t>
            </a:r>
            <a:r>
              <a:rPr lang="en-GB" b="1" dirty="0"/>
              <a:t>good choice</a:t>
            </a:r>
            <a:r>
              <a:rPr lang="en-GB" dirty="0"/>
              <a:t> if:</a:t>
            </a:r>
            <a:endParaRPr lang="nl-BE" dirty="0"/>
          </a:p>
          <a:p>
            <a:pPr lvl="2"/>
            <a:r>
              <a:rPr lang="en-GB" dirty="0"/>
              <a:t>Objects within the hierarchy mainly differ in </a:t>
            </a:r>
            <a:r>
              <a:rPr lang="en-GB" dirty="0" err="1"/>
              <a:t>behavior</a:t>
            </a:r>
            <a:r>
              <a:rPr lang="en-GB" dirty="0"/>
              <a:t> (and not in properties)</a:t>
            </a:r>
            <a:endParaRPr lang="nl-BE" dirty="0"/>
          </a:p>
          <a:p>
            <a:pPr lvl="2"/>
            <a:r>
              <a:rPr lang="en-GB" dirty="0"/>
              <a:t>The classes within the hierarchy are stable (little chance of changes)</a:t>
            </a:r>
            <a:endParaRPr lang="nl-BE" dirty="0"/>
          </a:p>
          <a:p>
            <a:pPr marL="914400" lvl="2" indent="0">
              <a:buNone/>
            </a:pPr>
            <a:endParaRPr lang="nl-BE" dirty="0"/>
          </a:p>
          <a:p>
            <a:pPr lvl="1"/>
            <a:r>
              <a:rPr lang="en-GB" dirty="0"/>
              <a:t>The inheritance strategy SINGLE_TABLE is a </a:t>
            </a:r>
            <a:r>
              <a:rPr lang="en-GB" b="1" dirty="0"/>
              <a:t>bad choice</a:t>
            </a:r>
            <a:r>
              <a:rPr lang="en-GB" dirty="0"/>
              <a:t> if:</a:t>
            </a:r>
            <a:endParaRPr lang="nl-BE" dirty="0"/>
          </a:p>
          <a:p>
            <a:pPr lvl="2"/>
            <a:r>
              <a:rPr lang="en-GB" dirty="0"/>
              <a:t>Objects within the hierarchy have very different properties
It is very likely that changes will be made to the hierarchy in the future.</a:t>
            </a:r>
            <a:endParaRPr lang="nl-BE" sz="1800" dirty="0"/>
          </a:p>
          <a:p>
            <a:pPr lvl="1"/>
            <a:endParaRPr lang="nl-BE" i="1" dirty="0"/>
          </a:p>
        </p:txBody>
      </p:sp>
      <p:sp>
        <p:nvSpPr>
          <p:cNvPr id="2" name="Titel 1"/>
          <p:cNvSpPr>
            <a:spLocks noGrp="1"/>
          </p:cNvSpPr>
          <p:nvPr>
            <p:ph type="title"/>
          </p:nvPr>
        </p:nvSpPr>
        <p:spPr/>
        <p:txBody>
          <a:bodyPr/>
          <a:lstStyle/>
          <a:p>
            <a:r>
              <a:rPr lang="nl-BE" dirty="0" err="1"/>
              <a:t>Strategy</a:t>
            </a:r>
            <a:r>
              <a:rPr lang="nl-BE" dirty="0"/>
              <a:t> SINGLE_TABLE</a:t>
            </a:r>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29</a:t>
            </a:fld>
            <a:endParaRPr lang="nl-NL"/>
          </a:p>
        </p:txBody>
      </p:sp>
    </p:spTree>
    <p:extLst>
      <p:ext uri="{BB962C8B-B14F-4D97-AF65-F5344CB8AC3E}">
        <p14:creationId xmlns:p14="http://schemas.microsoft.com/office/powerpoint/2010/main" val="40590047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BE" dirty="0" err="1"/>
              <a:t>Problem</a:t>
            </a:r>
            <a:r>
              <a:rPr lang="nl-BE" dirty="0"/>
              <a:t> </a:t>
            </a:r>
            <a:r>
              <a:rPr lang="nl-BE" dirty="0" err="1"/>
              <a:t>definition</a:t>
            </a:r>
            <a:r>
              <a:rPr lang="nl-BE" dirty="0"/>
              <a:t>
</a:t>
            </a:r>
          </a:p>
        </p:txBody>
      </p:sp>
      <p:sp>
        <p:nvSpPr>
          <p:cNvPr id="3" name="Tijdelijke aanduiding voor inhoud 2"/>
          <p:cNvSpPr>
            <a:spLocks noGrp="1"/>
          </p:cNvSpPr>
          <p:nvPr>
            <p:ph idx="1"/>
          </p:nvPr>
        </p:nvSpPr>
        <p:spPr/>
        <p:txBody>
          <a:bodyPr/>
          <a:lstStyle/>
          <a:p>
            <a:r>
              <a:rPr lang="en-GB" dirty="0"/>
              <a:t>How do you deal with this class diagram? How do you implement this inheritance tree in JPA?</a:t>
            </a:r>
            <a:endParaRPr lang="nl-BE"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3</a:t>
            </a:fld>
            <a:endParaRPr lang="nl-NL"/>
          </a:p>
        </p:txBody>
      </p:sp>
      <p:pic>
        <p:nvPicPr>
          <p:cNvPr id="5" name="Afbeelding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47729" y="2043113"/>
            <a:ext cx="3919884" cy="3691541"/>
          </a:xfrm>
          <a:prstGeom prst="rect">
            <a:avLst/>
          </a:prstGeom>
        </p:spPr>
      </p:pic>
    </p:spTree>
    <p:extLst>
      <p:ext uri="{BB962C8B-B14F-4D97-AF65-F5344CB8AC3E}">
        <p14:creationId xmlns:p14="http://schemas.microsoft.com/office/powerpoint/2010/main" val="12890333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Rectangle 9"/>
          <p:cNvSpPr>
            <a:spLocks noChangeArrowheads="1"/>
          </p:cNvSpPr>
          <p:nvPr/>
        </p:nvSpPr>
        <p:spPr bwMode="auto">
          <a:xfrm>
            <a:off x="216000" y="2636838"/>
            <a:ext cx="11976000" cy="1439862"/>
          </a:xfrm>
          <a:prstGeom prst="rect">
            <a:avLst/>
          </a:prstGeom>
          <a:noFill/>
          <a:ln w="9525">
            <a:noFill/>
            <a:miter lim="800000"/>
            <a:headEnd/>
            <a:tailEnd/>
          </a:ln>
        </p:spPr>
        <p:txBody>
          <a:bodyPr wrap="none" anchor="ctr"/>
          <a:lstStyle/>
          <a:p>
            <a:pPr algn="ctr"/>
            <a:r>
              <a:rPr lang="nl-BE" sz="5400" dirty="0" err="1">
                <a:solidFill>
                  <a:srgbClr val="D02023"/>
                </a:solidFill>
                <a:latin typeface="Verdana" panose="020B0604030504040204" pitchFamily="34" charset="0"/>
                <a:ea typeface="Verdana" panose="020B0604030504040204" pitchFamily="34" charset="0"/>
                <a:cs typeface="Verdana" panose="020B0604030504040204" pitchFamily="34" charset="0"/>
              </a:rPr>
              <a:t>Implementing</a:t>
            </a:r>
            <a:r>
              <a:rPr lang="nl-BE" sz="5400" dirty="0">
                <a:solidFill>
                  <a:srgbClr val="D02023"/>
                </a:solidFill>
                <a:latin typeface="Verdana" panose="020B0604030504040204" pitchFamily="34" charset="0"/>
                <a:ea typeface="Verdana" panose="020B0604030504040204" pitchFamily="34" charset="0"/>
                <a:cs typeface="Verdana" panose="020B0604030504040204" pitchFamily="34" charset="0"/>
              </a:rPr>
              <a:t> </a:t>
            </a:r>
            <a:r>
              <a:rPr lang="nl-BE" sz="5400" dirty="0" err="1">
                <a:solidFill>
                  <a:srgbClr val="D02023"/>
                </a:solidFill>
                <a:latin typeface="Verdana" panose="020B0604030504040204" pitchFamily="34" charset="0"/>
                <a:ea typeface="Verdana" panose="020B0604030504040204" pitchFamily="34" charset="0"/>
                <a:cs typeface="Verdana" panose="020B0604030504040204" pitchFamily="34" charset="0"/>
              </a:rPr>
              <a:t>inheritance</a:t>
            </a:r>
            <a:r>
              <a:rPr lang="nl-BE" sz="5400" dirty="0">
                <a:solidFill>
                  <a:srgbClr val="D02023"/>
                </a:solidFill>
                <a:latin typeface="Verdana" panose="020B0604030504040204" pitchFamily="34" charset="0"/>
                <a:ea typeface="Verdana" panose="020B0604030504040204" pitchFamily="34" charset="0"/>
                <a:cs typeface="Verdana" panose="020B0604030504040204" pitchFamily="34" charset="0"/>
              </a:rPr>
              <a:t>:</a:t>
            </a:r>
            <a:br>
              <a:rPr lang="nl-BE" sz="5400" dirty="0">
                <a:solidFill>
                  <a:srgbClr val="D02023"/>
                </a:solidFill>
                <a:latin typeface="Verdana" panose="020B0604030504040204" pitchFamily="34" charset="0"/>
                <a:ea typeface="Verdana" panose="020B0604030504040204" pitchFamily="34" charset="0"/>
                <a:cs typeface="Verdana" panose="020B0604030504040204" pitchFamily="34" charset="0"/>
              </a:rPr>
            </a:br>
            <a:r>
              <a:rPr lang="nl-BE" sz="5400" dirty="0">
                <a:solidFill>
                  <a:srgbClr val="D02023"/>
                </a:solidFill>
                <a:latin typeface="Verdana" panose="020B0604030504040204" pitchFamily="34" charset="0"/>
                <a:ea typeface="Verdana" panose="020B0604030504040204" pitchFamily="34" charset="0"/>
                <a:cs typeface="Verdana" panose="020B0604030504040204" pitchFamily="34" charset="0"/>
              </a:rPr>
              <a:t>JOINED</a:t>
            </a:r>
            <a:endParaRPr lang="nl-NL" sz="5400" dirty="0">
              <a:solidFill>
                <a:srgbClr val="D02023"/>
              </a:solidFill>
              <a:latin typeface="Verdana" panose="020B0604030504040204" pitchFamily="34" charset="0"/>
              <a:ea typeface="Verdana" panose="020B0604030504040204" pitchFamily="34" charset="0"/>
              <a:cs typeface="Verdana" panose="020B0604030504040204" pitchFamily="34" charset="0"/>
            </a:endParaRPr>
          </a:p>
        </p:txBody>
      </p:sp>
      <p:pic>
        <p:nvPicPr>
          <p:cNvPr id="5" name="Afbeelding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2793" y="4187613"/>
            <a:ext cx="1569229" cy="2353843"/>
          </a:xfrm>
          <a:prstGeom prst="rect">
            <a:avLst/>
          </a:prstGeom>
        </p:spPr>
      </p:pic>
      <p:sp>
        <p:nvSpPr>
          <p:cNvPr id="6" name="Rechthoek 5"/>
          <p:cNvSpPr/>
          <p:nvPr/>
        </p:nvSpPr>
        <p:spPr>
          <a:xfrm flipH="1">
            <a:off x="0" y="-3175"/>
            <a:ext cx="108000" cy="6858000"/>
          </a:xfrm>
          <a:prstGeom prst="rect">
            <a:avLst/>
          </a:prstGeom>
          <a:solidFill>
            <a:srgbClr val="0074BD"/>
          </a:solidFill>
          <a:ln>
            <a:solidFill>
              <a:srgbClr val="0074BD"/>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a:p>
        </p:txBody>
      </p:sp>
      <p:sp>
        <p:nvSpPr>
          <p:cNvPr id="11" name="Rechthoek 10"/>
          <p:cNvSpPr/>
          <p:nvPr/>
        </p:nvSpPr>
        <p:spPr>
          <a:xfrm flipH="1">
            <a:off x="108000" y="-3175"/>
            <a:ext cx="108000" cy="6858000"/>
          </a:xfrm>
          <a:prstGeom prst="rect">
            <a:avLst/>
          </a:prstGeom>
          <a:solidFill>
            <a:srgbClr val="EC2427"/>
          </a:solidFill>
          <a:ln>
            <a:solidFill>
              <a:srgbClr val="EC242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a:p>
        </p:txBody>
      </p:sp>
      <p:pic>
        <p:nvPicPr>
          <p:cNvPr id="3" name="Afbeelding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671179" y="243840"/>
            <a:ext cx="3401187" cy="1722120"/>
          </a:xfrm>
          <a:prstGeom prst="rect">
            <a:avLst/>
          </a:prstGeom>
        </p:spPr>
      </p:pic>
    </p:spTree>
    <p:extLst>
      <p:ext uri="{BB962C8B-B14F-4D97-AF65-F5344CB8AC3E}">
        <p14:creationId xmlns:p14="http://schemas.microsoft.com/office/powerpoint/2010/main" val="40969707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41263A2E-00EA-4942-BCC4-324C51A72544}"/>
              </a:ext>
            </a:extLst>
          </p:cNvPr>
          <p:cNvSpPr>
            <a:spLocks noGrp="1"/>
          </p:cNvSpPr>
          <p:nvPr>
            <p:ph type="title"/>
          </p:nvPr>
        </p:nvSpPr>
        <p:spPr/>
        <p:txBody>
          <a:bodyPr/>
          <a:lstStyle/>
          <a:p>
            <a:r>
              <a:rPr lang="nl-BE" dirty="0" err="1"/>
              <a:t>Implementing</a:t>
            </a:r>
            <a:r>
              <a:rPr lang="nl-BE" dirty="0"/>
              <a:t> </a:t>
            </a:r>
            <a:r>
              <a:rPr lang="nl-BE" dirty="0" err="1"/>
              <a:t>the</a:t>
            </a:r>
            <a:r>
              <a:rPr lang="nl-BE" dirty="0"/>
              <a:t> </a:t>
            </a:r>
            <a:r>
              <a:rPr lang="nl-BE" dirty="0" err="1"/>
              <a:t>example</a:t>
            </a:r>
            <a:r>
              <a:rPr lang="nl-BE" dirty="0"/>
              <a:t> : </a:t>
            </a:r>
            <a:r>
              <a:rPr lang="nl-BE" dirty="0" err="1"/>
              <a:t>Inheritance</a:t>
            </a:r>
            <a:endParaRPr lang="nl-BE" dirty="0"/>
          </a:p>
        </p:txBody>
      </p:sp>
      <p:sp>
        <p:nvSpPr>
          <p:cNvPr id="8" name="Tijdelijke aanduiding voor inhoud 7">
            <a:extLst>
              <a:ext uri="{FF2B5EF4-FFF2-40B4-BE49-F238E27FC236}">
                <a16:creationId xmlns:a16="http://schemas.microsoft.com/office/drawing/2014/main" id="{853124FD-25FA-460C-A3CD-0987C577A6EC}"/>
              </a:ext>
            </a:extLst>
          </p:cNvPr>
          <p:cNvSpPr>
            <a:spLocks noGrp="1"/>
          </p:cNvSpPr>
          <p:nvPr>
            <p:ph idx="1"/>
          </p:nvPr>
        </p:nvSpPr>
        <p:spPr/>
        <p:txBody>
          <a:bodyPr>
            <a:normAutofit/>
          </a:bodyPr>
          <a:lstStyle/>
          <a:p>
            <a:r>
              <a:rPr lang="en-GB" dirty="0"/>
              <a:t>The first example is ready!
We now make a second example where we apply the inheritance strategy </a:t>
            </a:r>
            <a:r>
              <a:rPr lang="en-GB" b="1" dirty="0"/>
              <a:t>JOINED</a:t>
            </a:r>
            <a:r>
              <a:rPr lang="en-GB" dirty="0"/>
              <a:t> instead of </a:t>
            </a:r>
            <a:r>
              <a:rPr lang="en-GB" b="1" dirty="0"/>
              <a:t>SINGLE TABLE</a:t>
            </a:r>
            <a:endParaRPr lang="nl-BE" b="1" dirty="0"/>
          </a:p>
          <a:p>
            <a:r>
              <a:rPr lang="en-GB" b="1" dirty="0"/>
              <a:t>Copy</a:t>
            </a:r>
            <a:r>
              <a:rPr lang="en-GB" dirty="0"/>
              <a:t> the project you just created.  In the following slides you will continue to work on this copy </a:t>
            </a:r>
            <a:endParaRPr lang="nl-BE" dirty="0"/>
          </a:p>
        </p:txBody>
      </p:sp>
      <p:sp>
        <p:nvSpPr>
          <p:cNvPr id="6" name="Tijdelijke aanduiding voor dianummer 5">
            <a:extLst>
              <a:ext uri="{FF2B5EF4-FFF2-40B4-BE49-F238E27FC236}">
                <a16:creationId xmlns:a16="http://schemas.microsoft.com/office/drawing/2014/main" id="{EB386576-33E1-4638-9757-9FDC0D579A2A}"/>
              </a:ext>
            </a:extLst>
          </p:cNvPr>
          <p:cNvSpPr>
            <a:spLocks noGrp="1"/>
          </p:cNvSpPr>
          <p:nvPr>
            <p:ph type="sldNum" sz="quarter" idx="12"/>
          </p:nvPr>
        </p:nvSpPr>
        <p:spPr/>
        <p:txBody>
          <a:bodyPr/>
          <a:lstStyle/>
          <a:p>
            <a:fld id="{A48BBB69-78CC-4007-AD8B-593DE32245CC}" type="slidenum">
              <a:rPr lang="nl-BE" smtClean="0"/>
              <a:t>31</a:t>
            </a:fld>
            <a:endParaRPr lang="nl-BE"/>
          </a:p>
        </p:txBody>
      </p:sp>
    </p:spTree>
    <p:extLst>
      <p:ext uri="{BB962C8B-B14F-4D97-AF65-F5344CB8AC3E}">
        <p14:creationId xmlns:p14="http://schemas.microsoft.com/office/powerpoint/2010/main" val="371893650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BE" sz="2800" dirty="0" err="1"/>
              <a:t>Modify</a:t>
            </a:r>
            <a:r>
              <a:rPr lang="nl-BE" sz="2800" dirty="0"/>
              <a:t> Person.java </a:t>
            </a:r>
            <a:r>
              <a:rPr lang="nl-BE" sz="2800" dirty="0" err="1"/>
              <a:t>for</a:t>
            </a:r>
            <a:r>
              <a:rPr lang="nl-BE" sz="2800" dirty="0"/>
              <a:t> </a:t>
            </a:r>
            <a:r>
              <a:rPr lang="nl-BE" sz="2800" dirty="0" err="1"/>
              <a:t>inheritance</a:t>
            </a:r>
            <a:r>
              <a:rPr lang="nl-BE" sz="2800" dirty="0"/>
              <a:t> </a:t>
            </a:r>
            <a:r>
              <a:rPr lang="nl-BE" sz="2800" dirty="0" err="1"/>
              <a:t>strategy</a:t>
            </a:r>
            <a:r>
              <a:rPr lang="nl-BE" sz="2800" dirty="0"/>
              <a:t> JOINED</a:t>
            </a:r>
          </a:p>
        </p:txBody>
      </p:sp>
      <p:sp>
        <p:nvSpPr>
          <p:cNvPr id="3" name="Tijdelijke aanduiding voor inhoud 2"/>
          <p:cNvSpPr>
            <a:spLocks noGrp="1"/>
          </p:cNvSpPr>
          <p:nvPr>
            <p:ph idx="1"/>
          </p:nvPr>
        </p:nvSpPr>
        <p:spPr>
          <a:xfrm>
            <a:off x="0" y="1046480"/>
            <a:ext cx="12191999" cy="5246743"/>
          </a:xfrm>
        </p:spPr>
        <p:txBody>
          <a:bodyPr>
            <a:normAutofit fontScale="85000" lnSpcReduction="20000"/>
          </a:bodyPr>
          <a:lstStyle/>
          <a:p>
            <a:pPr marL="0" indent="0">
              <a:buNone/>
            </a:pPr>
            <a:r>
              <a:rPr lang="en-GB" sz="1800" dirty="0"/>
              <a:t>We start from a copy of the example made to demonstrate the joined inheritance strategy.</a:t>
            </a:r>
            <a:endParaRPr lang="nl-BE" sz="1800" dirty="0"/>
          </a:p>
          <a:p>
            <a:pPr marL="0" indent="0">
              <a:buNone/>
            </a:pPr>
            <a:r>
              <a:rPr lang="en-GB" sz="1800" dirty="0"/>
              <a:t>To this end, we take the following steps:</a:t>
            </a:r>
            <a:endParaRPr lang="nl-BE" sz="1800" dirty="0"/>
          </a:p>
          <a:p>
            <a:pPr>
              <a:buFontTx/>
              <a:buChar char="-"/>
            </a:pPr>
            <a:r>
              <a:rPr lang="en-GB" sz="1800" b="1" dirty="0"/>
              <a:t>Remove</a:t>
            </a:r>
            <a:r>
              <a:rPr lang="en-GB" sz="1800" dirty="0"/>
              <a:t> the newly created tables from the database
Adjust the </a:t>
            </a:r>
            <a:r>
              <a:rPr lang="en-GB" sz="1800" b="1" dirty="0"/>
              <a:t>annotations in the Person </a:t>
            </a:r>
            <a:r>
              <a:rPr lang="en-GB" sz="1800" dirty="0"/>
              <a:t>class as follows:</a:t>
            </a:r>
            <a:endParaRPr lang="nl-BE" sz="1800" dirty="0"/>
          </a:p>
          <a:p>
            <a:pPr>
              <a:buFontTx/>
              <a:buChar char="-"/>
            </a:pPr>
            <a:endParaRPr lang="nl-BE" sz="2000" dirty="0"/>
          </a:p>
          <a:p>
            <a:pPr>
              <a:buFontTx/>
              <a:buChar char="-"/>
            </a:pPr>
            <a:endParaRPr lang="nl-BE" sz="2000" dirty="0"/>
          </a:p>
          <a:p>
            <a:pPr>
              <a:buFontTx/>
              <a:buChar char="-"/>
            </a:pPr>
            <a:endParaRPr lang="nl-BE" sz="2000" dirty="0"/>
          </a:p>
          <a:p>
            <a:pPr marL="0" indent="0">
              <a:buNone/>
            </a:pPr>
            <a:endParaRPr lang="nl-BE" sz="1800" dirty="0"/>
          </a:p>
          <a:p>
            <a:pPr marL="0" indent="0">
              <a:buNone/>
            </a:pPr>
            <a:endParaRPr lang="nl-BE" sz="1800" dirty="0"/>
          </a:p>
          <a:p>
            <a:pPr marL="0" indent="0">
              <a:buNone/>
            </a:pPr>
            <a:r>
              <a:rPr lang="nl-BE" sz="1800" dirty="0" err="1"/>
              <a:t>becomes</a:t>
            </a:r>
            <a:endParaRPr lang="nl-BE" sz="1800" dirty="0"/>
          </a:p>
          <a:p>
            <a:pPr marL="0" indent="0">
              <a:buNone/>
            </a:pPr>
            <a:endParaRPr lang="nl-BE" sz="1800" dirty="0"/>
          </a:p>
          <a:p>
            <a:pPr marL="0" indent="0">
              <a:buNone/>
            </a:pPr>
            <a:endParaRPr lang="nl-BE" sz="1800" dirty="0"/>
          </a:p>
          <a:p>
            <a:pPr marL="0" indent="0">
              <a:buNone/>
            </a:pPr>
            <a:endParaRPr lang="nl-BE" sz="1800" dirty="0"/>
          </a:p>
          <a:p>
            <a:pPr marL="0" indent="0">
              <a:buNone/>
            </a:pPr>
            <a:endParaRPr lang="nl-BE" sz="1800" dirty="0"/>
          </a:p>
          <a:p>
            <a:pPr marL="0" indent="0">
              <a:buNone/>
            </a:pPr>
            <a:endParaRPr lang="nl-BE" sz="1800" dirty="0"/>
          </a:p>
          <a:p>
            <a:pPr marL="0" indent="0">
              <a:buNone/>
            </a:pPr>
            <a:r>
              <a:rPr lang="en-GB" sz="1800" dirty="0"/>
              <a:t>In the subclasses, we don't have to change anything.
</a:t>
            </a:r>
            <a:endParaRPr lang="nl-BE" sz="1800" dirty="0"/>
          </a:p>
          <a:p>
            <a:pPr marL="0" indent="0">
              <a:buNone/>
            </a:pPr>
            <a:r>
              <a:rPr lang="nl-BE" sz="1600" dirty="0"/>
              <a:t> </a:t>
            </a:r>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32</a:t>
            </a:fld>
            <a:endParaRPr lang="nl-NL"/>
          </a:p>
        </p:txBody>
      </p:sp>
      <p:sp>
        <p:nvSpPr>
          <p:cNvPr id="7" name="Rechthoek 6">
            <a:extLst>
              <a:ext uri="{FF2B5EF4-FFF2-40B4-BE49-F238E27FC236}">
                <a16:creationId xmlns:a16="http://schemas.microsoft.com/office/drawing/2014/main" id="{9805C5B3-334A-4763-8FC6-A58CE8B488A7}"/>
              </a:ext>
            </a:extLst>
          </p:cNvPr>
          <p:cNvSpPr/>
          <p:nvPr/>
        </p:nvSpPr>
        <p:spPr>
          <a:xfrm>
            <a:off x="179295" y="4214553"/>
            <a:ext cx="9806790" cy="1119990"/>
          </a:xfrm>
          <a:prstGeom prst="rect">
            <a:avLst/>
          </a:prstGeom>
          <a:ln/>
        </p:spPr>
        <p:style>
          <a:lnRef idx="2">
            <a:schemeClr val="accent6"/>
          </a:lnRef>
          <a:fillRef idx="1">
            <a:schemeClr val="lt1"/>
          </a:fillRef>
          <a:effectRef idx="0">
            <a:schemeClr val="accent6"/>
          </a:effectRef>
          <a:fontRef idx="minor">
            <a:schemeClr val="dk1"/>
          </a:fontRef>
        </p:style>
        <p:txBody>
          <a:bodyPr rtlCol="0" anchor="ctr"/>
          <a:lstStyle/>
          <a:p>
            <a:pPr marL="0" indent="0">
              <a:buNone/>
            </a:pPr>
            <a:r>
              <a:rPr lang="nl-BE" b="1" dirty="0">
                <a:solidFill>
                  <a:srgbClr val="FF0000"/>
                </a:solidFill>
              </a:rPr>
              <a:t>@</a:t>
            </a:r>
            <a:r>
              <a:rPr lang="nl-BE" b="1" dirty="0" err="1">
                <a:solidFill>
                  <a:srgbClr val="FF0000"/>
                </a:solidFill>
              </a:rPr>
              <a:t>Inheritance</a:t>
            </a:r>
            <a:r>
              <a:rPr lang="nl-BE" b="1" dirty="0">
                <a:solidFill>
                  <a:srgbClr val="FF0000"/>
                </a:solidFill>
              </a:rPr>
              <a:t>(</a:t>
            </a:r>
            <a:r>
              <a:rPr lang="nl-BE" b="1" dirty="0" err="1">
                <a:solidFill>
                  <a:srgbClr val="FF0000"/>
                </a:solidFill>
              </a:rPr>
              <a:t>strategy</a:t>
            </a:r>
            <a:r>
              <a:rPr lang="nl-BE" b="1" dirty="0">
                <a:solidFill>
                  <a:srgbClr val="FF0000"/>
                </a:solidFill>
              </a:rPr>
              <a:t> = </a:t>
            </a:r>
            <a:r>
              <a:rPr lang="nl-BE" b="1" dirty="0" err="1">
                <a:solidFill>
                  <a:srgbClr val="FF0000"/>
                </a:solidFill>
              </a:rPr>
              <a:t>InheritanceType.JOINED</a:t>
            </a:r>
            <a:r>
              <a:rPr lang="nl-BE" b="1" dirty="0">
                <a:solidFill>
                  <a:srgbClr val="FF0000"/>
                </a:solidFill>
              </a:rPr>
              <a:t>)</a:t>
            </a:r>
          </a:p>
          <a:p>
            <a:r>
              <a:rPr lang="nl-BE" dirty="0">
                <a:solidFill>
                  <a:schemeClr val="tx1"/>
                </a:solidFill>
              </a:rPr>
              <a:t>@</a:t>
            </a:r>
            <a:r>
              <a:rPr lang="nl-BE" dirty="0" err="1">
                <a:solidFill>
                  <a:schemeClr val="tx1"/>
                </a:solidFill>
              </a:rPr>
              <a:t>Entity</a:t>
            </a:r>
            <a:endParaRPr lang="nl-BE" dirty="0">
              <a:solidFill>
                <a:schemeClr val="tx1"/>
              </a:solidFill>
            </a:endParaRPr>
          </a:p>
          <a:p>
            <a:pPr marL="0" indent="0">
              <a:buNone/>
            </a:pPr>
            <a:r>
              <a:rPr lang="en-US" dirty="0"/>
              <a:t>public class Person{</a:t>
            </a:r>
          </a:p>
        </p:txBody>
      </p:sp>
      <p:sp>
        <p:nvSpPr>
          <p:cNvPr id="8" name="Rechthoek 7">
            <a:extLst>
              <a:ext uri="{FF2B5EF4-FFF2-40B4-BE49-F238E27FC236}">
                <a16:creationId xmlns:a16="http://schemas.microsoft.com/office/drawing/2014/main" id="{87975B2D-4F83-46EC-8B45-A80EFF17DC5A}"/>
              </a:ext>
            </a:extLst>
          </p:cNvPr>
          <p:cNvSpPr/>
          <p:nvPr/>
        </p:nvSpPr>
        <p:spPr>
          <a:xfrm>
            <a:off x="82634" y="2426659"/>
            <a:ext cx="9592027" cy="1195405"/>
          </a:xfrm>
          <a:prstGeom prst="rect">
            <a:avLst/>
          </a:prstGeom>
          <a:ln/>
        </p:spPr>
        <p:style>
          <a:lnRef idx="2">
            <a:schemeClr val="accent6"/>
          </a:lnRef>
          <a:fillRef idx="1">
            <a:schemeClr val="lt1"/>
          </a:fillRef>
          <a:effectRef idx="0">
            <a:schemeClr val="accent6"/>
          </a:effectRef>
          <a:fontRef idx="minor">
            <a:schemeClr val="dk1"/>
          </a:fontRef>
        </p:style>
        <p:txBody>
          <a:bodyPr rtlCol="0" anchor="ctr"/>
          <a:lstStyle/>
          <a:p>
            <a:r>
              <a:rPr lang="nl-BE" b="1" dirty="0">
                <a:solidFill>
                  <a:srgbClr val="FF0000"/>
                </a:solidFill>
              </a:rPr>
              <a:t>@</a:t>
            </a:r>
            <a:r>
              <a:rPr lang="nl-BE" b="1" dirty="0" err="1">
                <a:solidFill>
                  <a:srgbClr val="FF0000"/>
                </a:solidFill>
              </a:rPr>
              <a:t>Inheritance</a:t>
            </a:r>
            <a:r>
              <a:rPr lang="nl-BE" b="1" dirty="0">
                <a:solidFill>
                  <a:srgbClr val="FF0000"/>
                </a:solidFill>
              </a:rPr>
              <a:t>(</a:t>
            </a:r>
            <a:r>
              <a:rPr lang="nl-BE" b="1" dirty="0" err="1">
                <a:solidFill>
                  <a:srgbClr val="FF0000"/>
                </a:solidFill>
              </a:rPr>
              <a:t>strategy</a:t>
            </a:r>
            <a:r>
              <a:rPr lang="nl-BE" b="1" dirty="0">
                <a:solidFill>
                  <a:srgbClr val="FF0000"/>
                </a:solidFill>
              </a:rPr>
              <a:t> = </a:t>
            </a:r>
            <a:r>
              <a:rPr lang="nl-BE" b="1" dirty="0" err="1">
                <a:solidFill>
                  <a:srgbClr val="FF0000"/>
                </a:solidFill>
              </a:rPr>
              <a:t>InheritanceType.SINGLE_TABLE</a:t>
            </a:r>
            <a:r>
              <a:rPr lang="nl-BE" b="1" dirty="0">
                <a:solidFill>
                  <a:srgbClr val="FF0000"/>
                </a:solidFill>
              </a:rPr>
              <a:t>)</a:t>
            </a:r>
          </a:p>
          <a:p>
            <a:r>
              <a:rPr lang="nl-BE" dirty="0"/>
              <a:t>@</a:t>
            </a:r>
            <a:r>
              <a:rPr lang="nl-BE" dirty="0" err="1"/>
              <a:t>Entity</a:t>
            </a:r>
            <a:endParaRPr lang="nl-BE" dirty="0"/>
          </a:p>
          <a:p>
            <a:r>
              <a:rPr lang="nl-BE" dirty="0"/>
              <a:t>public class Person{</a:t>
            </a:r>
          </a:p>
        </p:txBody>
      </p:sp>
    </p:spTree>
    <p:extLst>
      <p:ext uri="{BB962C8B-B14F-4D97-AF65-F5344CB8AC3E}">
        <p14:creationId xmlns:p14="http://schemas.microsoft.com/office/powerpoint/2010/main" val="193180029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BE" sz="2800" dirty="0"/>
              <a:t>Testing </a:t>
            </a:r>
            <a:r>
              <a:rPr lang="nl-BE" sz="2800" dirty="0" err="1"/>
              <a:t>inheritance</a:t>
            </a:r>
            <a:r>
              <a:rPr lang="nl-BE" sz="2800" dirty="0"/>
              <a:t> </a:t>
            </a:r>
            <a:r>
              <a:rPr lang="nl-BE" sz="2800" dirty="0" err="1"/>
              <a:t>strategy</a:t>
            </a:r>
            <a:r>
              <a:rPr lang="nl-BE" sz="2800" dirty="0"/>
              <a:t> JOINED</a:t>
            </a:r>
          </a:p>
        </p:txBody>
      </p:sp>
      <p:sp>
        <p:nvSpPr>
          <p:cNvPr id="3" name="Tijdelijke aanduiding voor inhoud 2"/>
          <p:cNvSpPr>
            <a:spLocks noGrp="1"/>
          </p:cNvSpPr>
          <p:nvPr>
            <p:ph idx="1"/>
          </p:nvPr>
        </p:nvSpPr>
        <p:spPr>
          <a:xfrm>
            <a:off x="0" y="1138518"/>
            <a:ext cx="12496800" cy="5154705"/>
          </a:xfrm>
        </p:spPr>
        <p:txBody>
          <a:bodyPr>
            <a:normAutofit/>
          </a:bodyPr>
          <a:lstStyle/>
          <a:p>
            <a:pPr marL="0" indent="0">
              <a:buNone/>
            </a:pPr>
            <a:r>
              <a:rPr lang="en-GB" sz="2000" dirty="0"/>
              <a:t>We are running the web app again and add the following Customer, Employee and Executive:
</a:t>
            </a:r>
            <a:endParaRPr lang="nl-BE" sz="2000"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33</a:t>
            </a:fld>
            <a:endParaRPr lang="nl-NL"/>
          </a:p>
        </p:txBody>
      </p:sp>
      <p:pic>
        <p:nvPicPr>
          <p:cNvPr id="9" name="Picture 8">
            <a:extLst>
              <a:ext uri="{FF2B5EF4-FFF2-40B4-BE49-F238E27FC236}">
                <a16:creationId xmlns:a16="http://schemas.microsoft.com/office/drawing/2014/main" id="{652BC5B0-528F-48C1-B72D-AEF9E42B9341}"/>
              </a:ext>
            </a:extLst>
          </p:cNvPr>
          <p:cNvPicPr>
            <a:picLocks noChangeAspect="1"/>
          </p:cNvPicPr>
          <p:nvPr/>
        </p:nvPicPr>
        <p:blipFill>
          <a:blip r:embed="rId2"/>
          <a:stretch>
            <a:fillRect/>
          </a:stretch>
        </p:blipFill>
        <p:spPr>
          <a:xfrm>
            <a:off x="766762" y="2073088"/>
            <a:ext cx="2505075" cy="1524000"/>
          </a:xfrm>
          <a:prstGeom prst="rect">
            <a:avLst/>
          </a:prstGeom>
        </p:spPr>
      </p:pic>
      <p:pic>
        <p:nvPicPr>
          <p:cNvPr id="10" name="Picture 9">
            <a:extLst>
              <a:ext uri="{FF2B5EF4-FFF2-40B4-BE49-F238E27FC236}">
                <a16:creationId xmlns:a16="http://schemas.microsoft.com/office/drawing/2014/main" id="{5C883233-AF89-4FCD-B0DE-325E150C487C}"/>
              </a:ext>
            </a:extLst>
          </p:cNvPr>
          <p:cNvPicPr>
            <a:picLocks noChangeAspect="1"/>
          </p:cNvPicPr>
          <p:nvPr/>
        </p:nvPicPr>
        <p:blipFill>
          <a:blip r:embed="rId3"/>
          <a:stretch>
            <a:fillRect/>
          </a:stretch>
        </p:blipFill>
        <p:spPr>
          <a:xfrm>
            <a:off x="4214812" y="2015938"/>
            <a:ext cx="2371725" cy="1581150"/>
          </a:xfrm>
          <a:prstGeom prst="rect">
            <a:avLst/>
          </a:prstGeom>
        </p:spPr>
      </p:pic>
      <p:pic>
        <p:nvPicPr>
          <p:cNvPr id="11" name="Picture 10">
            <a:extLst>
              <a:ext uri="{FF2B5EF4-FFF2-40B4-BE49-F238E27FC236}">
                <a16:creationId xmlns:a16="http://schemas.microsoft.com/office/drawing/2014/main" id="{946C5117-0856-4626-8186-77289F57FBB3}"/>
              </a:ext>
            </a:extLst>
          </p:cNvPr>
          <p:cNvPicPr>
            <a:picLocks noChangeAspect="1"/>
          </p:cNvPicPr>
          <p:nvPr/>
        </p:nvPicPr>
        <p:blipFill>
          <a:blip r:embed="rId4"/>
          <a:stretch>
            <a:fillRect/>
          </a:stretch>
        </p:blipFill>
        <p:spPr>
          <a:xfrm>
            <a:off x="7486648" y="2074961"/>
            <a:ext cx="2247901" cy="1741202"/>
          </a:xfrm>
          <a:prstGeom prst="rect">
            <a:avLst/>
          </a:prstGeom>
        </p:spPr>
      </p:pic>
    </p:spTree>
    <p:extLst>
      <p:ext uri="{BB962C8B-B14F-4D97-AF65-F5344CB8AC3E}">
        <p14:creationId xmlns:p14="http://schemas.microsoft.com/office/powerpoint/2010/main" val="352299809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39">
            <a:extLst>
              <a:ext uri="{FF2B5EF4-FFF2-40B4-BE49-F238E27FC236}">
                <a16:creationId xmlns:a16="http://schemas.microsoft.com/office/drawing/2014/main" id="{24E66BFB-CD78-4C33-81A4-8DC1971AD4E7}"/>
              </a:ext>
            </a:extLst>
          </p:cNvPr>
          <p:cNvPicPr>
            <a:picLocks noChangeAspect="1"/>
          </p:cNvPicPr>
          <p:nvPr/>
        </p:nvPicPr>
        <p:blipFill>
          <a:blip r:embed="rId3"/>
          <a:stretch>
            <a:fillRect/>
          </a:stretch>
        </p:blipFill>
        <p:spPr>
          <a:xfrm>
            <a:off x="7287124" y="5275570"/>
            <a:ext cx="2238375" cy="523875"/>
          </a:xfrm>
          <a:prstGeom prst="rect">
            <a:avLst/>
          </a:prstGeom>
        </p:spPr>
      </p:pic>
      <p:pic>
        <p:nvPicPr>
          <p:cNvPr id="34" name="Picture 33">
            <a:extLst>
              <a:ext uri="{FF2B5EF4-FFF2-40B4-BE49-F238E27FC236}">
                <a16:creationId xmlns:a16="http://schemas.microsoft.com/office/drawing/2014/main" id="{AD47EB09-7F87-4A15-A2C3-A756E370850B}"/>
              </a:ext>
            </a:extLst>
          </p:cNvPr>
          <p:cNvPicPr>
            <a:picLocks noChangeAspect="1"/>
          </p:cNvPicPr>
          <p:nvPr/>
        </p:nvPicPr>
        <p:blipFill>
          <a:blip r:embed="rId4"/>
          <a:stretch>
            <a:fillRect/>
          </a:stretch>
        </p:blipFill>
        <p:spPr>
          <a:xfrm>
            <a:off x="7301517" y="4347188"/>
            <a:ext cx="2305050" cy="790575"/>
          </a:xfrm>
          <a:prstGeom prst="rect">
            <a:avLst/>
          </a:prstGeom>
        </p:spPr>
      </p:pic>
      <p:pic>
        <p:nvPicPr>
          <p:cNvPr id="15" name="Picture 14">
            <a:extLst>
              <a:ext uri="{FF2B5EF4-FFF2-40B4-BE49-F238E27FC236}">
                <a16:creationId xmlns:a16="http://schemas.microsoft.com/office/drawing/2014/main" id="{D687FD0A-3775-486A-B554-6304F99BB690}"/>
              </a:ext>
            </a:extLst>
          </p:cNvPr>
          <p:cNvPicPr>
            <a:picLocks noChangeAspect="1"/>
          </p:cNvPicPr>
          <p:nvPr/>
        </p:nvPicPr>
        <p:blipFill>
          <a:blip r:embed="rId5"/>
          <a:stretch>
            <a:fillRect/>
          </a:stretch>
        </p:blipFill>
        <p:spPr>
          <a:xfrm>
            <a:off x="7298601" y="3656297"/>
            <a:ext cx="2466975" cy="533400"/>
          </a:xfrm>
          <a:prstGeom prst="rect">
            <a:avLst/>
          </a:prstGeom>
        </p:spPr>
      </p:pic>
      <p:pic>
        <p:nvPicPr>
          <p:cNvPr id="11" name="Picture 10">
            <a:extLst>
              <a:ext uri="{FF2B5EF4-FFF2-40B4-BE49-F238E27FC236}">
                <a16:creationId xmlns:a16="http://schemas.microsoft.com/office/drawing/2014/main" id="{9C00241A-FD5E-4F35-BF73-D35E54D19666}"/>
              </a:ext>
            </a:extLst>
          </p:cNvPr>
          <p:cNvPicPr>
            <a:picLocks noChangeAspect="1"/>
          </p:cNvPicPr>
          <p:nvPr/>
        </p:nvPicPr>
        <p:blipFill>
          <a:blip r:embed="rId6"/>
          <a:stretch>
            <a:fillRect/>
          </a:stretch>
        </p:blipFill>
        <p:spPr>
          <a:xfrm>
            <a:off x="7298601" y="2470974"/>
            <a:ext cx="2762250" cy="981075"/>
          </a:xfrm>
          <a:prstGeom prst="rect">
            <a:avLst/>
          </a:prstGeom>
        </p:spPr>
      </p:pic>
      <p:sp>
        <p:nvSpPr>
          <p:cNvPr id="3" name="Tijdelijke aanduiding voor inhoud 2"/>
          <p:cNvSpPr>
            <a:spLocks noGrp="1"/>
          </p:cNvSpPr>
          <p:nvPr>
            <p:ph idx="1"/>
          </p:nvPr>
        </p:nvSpPr>
        <p:spPr>
          <a:xfrm>
            <a:off x="170329" y="1058555"/>
            <a:ext cx="11842376" cy="5514116"/>
          </a:xfrm>
        </p:spPr>
        <p:txBody>
          <a:bodyPr>
            <a:normAutofit/>
          </a:bodyPr>
          <a:lstStyle/>
          <a:p>
            <a:pPr marL="0" indent="0">
              <a:buNone/>
            </a:pPr>
            <a:r>
              <a:rPr lang="en-GB" sz="2000" dirty="0"/>
              <a:t>This inheritance strategy results in a table per class with the following characteristics:</a:t>
            </a:r>
            <a:endParaRPr lang="nl-BE" sz="2000" dirty="0"/>
          </a:p>
          <a:p>
            <a:r>
              <a:rPr lang="nl-BE" sz="2000" dirty="0"/>
              <a:t>The </a:t>
            </a:r>
            <a:r>
              <a:rPr lang="nl-BE" sz="2000" dirty="0" err="1"/>
              <a:t>table</a:t>
            </a:r>
            <a:r>
              <a:rPr lang="nl-BE" sz="2000" dirty="0"/>
              <a:t> PERSON </a:t>
            </a:r>
            <a:r>
              <a:rPr lang="nl-BE" sz="2000" dirty="0" err="1"/>
              <a:t>contains</a:t>
            </a:r>
            <a:r>
              <a:rPr lang="nl-BE" sz="2000" dirty="0"/>
              <a:t> </a:t>
            </a:r>
            <a:r>
              <a:rPr lang="nl-BE" sz="2000" dirty="0" err="1"/>
              <a:t>the</a:t>
            </a:r>
            <a:r>
              <a:rPr lang="nl-BE" sz="2000" dirty="0"/>
              <a:t> common </a:t>
            </a:r>
            <a:r>
              <a:rPr lang="nl-BE" sz="2000" dirty="0" err="1"/>
              <a:t>attributes</a:t>
            </a:r>
            <a:r>
              <a:rPr lang="nl-BE" sz="2000" dirty="0"/>
              <a:t>:</a:t>
            </a:r>
          </a:p>
          <a:p>
            <a:pPr lvl="1"/>
            <a:r>
              <a:rPr lang="nl-BE" dirty="0">
                <a:solidFill>
                  <a:srgbClr val="42BC42"/>
                </a:solidFill>
              </a:rPr>
              <a:t>ID</a:t>
            </a:r>
          </a:p>
          <a:p>
            <a:pPr lvl="1"/>
            <a:r>
              <a:rPr lang="nl-BE" dirty="0"/>
              <a:t>NAME</a:t>
            </a:r>
          </a:p>
          <a:p>
            <a:r>
              <a:rPr lang="nl-BE" sz="2000" dirty="0" err="1"/>
              <a:t>Table</a:t>
            </a:r>
            <a:r>
              <a:rPr lang="nl-BE" sz="2000" dirty="0"/>
              <a:t> CUSTOMER </a:t>
            </a:r>
            <a:r>
              <a:rPr lang="nl-BE" sz="2000" dirty="0" err="1"/>
              <a:t>contains</a:t>
            </a:r>
            <a:endParaRPr lang="nl-BE" sz="2000" dirty="0"/>
          </a:p>
          <a:p>
            <a:pPr lvl="1"/>
            <a:r>
              <a:rPr lang="nl-BE" dirty="0">
                <a:solidFill>
                  <a:srgbClr val="42BC42"/>
                </a:solidFill>
              </a:rPr>
              <a:t>ID</a:t>
            </a:r>
            <a:r>
              <a:rPr lang="nl-BE" dirty="0"/>
              <a:t> (</a:t>
            </a:r>
            <a:r>
              <a:rPr lang="nl-BE" dirty="0" err="1"/>
              <a:t>foreign</a:t>
            </a:r>
            <a:r>
              <a:rPr lang="nl-BE" dirty="0"/>
              <a:t> </a:t>
            </a:r>
            <a:r>
              <a:rPr lang="nl-BE" dirty="0" err="1"/>
              <a:t>key</a:t>
            </a:r>
            <a:r>
              <a:rPr lang="nl-BE" dirty="0"/>
              <a:t> </a:t>
            </a:r>
            <a:r>
              <a:rPr lang="nl-BE" dirty="0" err="1"/>
              <a:t>to</a:t>
            </a:r>
            <a:r>
              <a:rPr lang="nl-BE" dirty="0"/>
              <a:t> ID of superclass PERSON)</a:t>
            </a:r>
          </a:p>
          <a:p>
            <a:pPr lvl="1"/>
            <a:r>
              <a:rPr lang="nl-BE" dirty="0"/>
              <a:t>Discount</a:t>
            </a:r>
          </a:p>
          <a:p>
            <a:r>
              <a:rPr lang="nl-BE" sz="2000" dirty="0" err="1"/>
              <a:t>Table</a:t>
            </a:r>
            <a:r>
              <a:rPr lang="nl-BE" sz="2000" dirty="0"/>
              <a:t> EMPLOYEE </a:t>
            </a:r>
            <a:r>
              <a:rPr lang="nl-BE" sz="2000" dirty="0" err="1"/>
              <a:t>contains</a:t>
            </a:r>
            <a:endParaRPr lang="nl-BE" sz="2000" dirty="0"/>
          </a:p>
          <a:p>
            <a:pPr lvl="1"/>
            <a:r>
              <a:rPr lang="nl-BE" dirty="0">
                <a:solidFill>
                  <a:srgbClr val="42BC42"/>
                </a:solidFill>
              </a:rPr>
              <a:t>ID</a:t>
            </a:r>
            <a:r>
              <a:rPr lang="nl-BE" dirty="0"/>
              <a:t> (</a:t>
            </a:r>
            <a:r>
              <a:rPr lang="nl-BE" dirty="0" err="1"/>
              <a:t>foreign</a:t>
            </a:r>
            <a:r>
              <a:rPr lang="nl-BE" dirty="0"/>
              <a:t> </a:t>
            </a:r>
            <a:r>
              <a:rPr lang="nl-BE" dirty="0" err="1"/>
              <a:t>key</a:t>
            </a:r>
            <a:r>
              <a:rPr lang="nl-BE" dirty="0"/>
              <a:t> </a:t>
            </a:r>
            <a:r>
              <a:rPr lang="nl-BE" dirty="0" err="1"/>
              <a:t>to</a:t>
            </a:r>
            <a:r>
              <a:rPr lang="nl-BE" dirty="0"/>
              <a:t> ID of superclass PERSON)</a:t>
            </a:r>
          </a:p>
          <a:p>
            <a:pPr lvl="1"/>
            <a:r>
              <a:rPr lang="nl-BE" dirty="0"/>
              <a:t>SALARY</a:t>
            </a:r>
          </a:p>
          <a:p>
            <a:r>
              <a:rPr lang="nl-BE" sz="2000" dirty="0" err="1"/>
              <a:t>Table</a:t>
            </a:r>
            <a:r>
              <a:rPr lang="nl-BE" sz="2000" dirty="0"/>
              <a:t> EXECUTIVE </a:t>
            </a:r>
            <a:r>
              <a:rPr lang="nl-BE" sz="2000" dirty="0" err="1"/>
              <a:t>contains</a:t>
            </a:r>
            <a:endParaRPr lang="nl-BE" sz="2000" dirty="0"/>
          </a:p>
          <a:p>
            <a:pPr lvl="1"/>
            <a:r>
              <a:rPr lang="nl-BE" dirty="0">
                <a:solidFill>
                  <a:srgbClr val="42BC42"/>
                </a:solidFill>
              </a:rPr>
              <a:t>ID</a:t>
            </a:r>
            <a:r>
              <a:rPr lang="nl-BE" dirty="0"/>
              <a:t> (</a:t>
            </a:r>
            <a:r>
              <a:rPr lang="nl-BE" dirty="0" err="1"/>
              <a:t>foreign</a:t>
            </a:r>
            <a:r>
              <a:rPr lang="nl-BE" dirty="0"/>
              <a:t> </a:t>
            </a:r>
            <a:r>
              <a:rPr lang="nl-BE" dirty="0" err="1"/>
              <a:t>key</a:t>
            </a:r>
            <a:r>
              <a:rPr lang="nl-BE" dirty="0"/>
              <a:t> </a:t>
            </a:r>
            <a:r>
              <a:rPr lang="nl-BE" dirty="0" err="1"/>
              <a:t>to</a:t>
            </a:r>
            <a:r>
              <a:rPr lang="nl-BE" dirty="0"/>
              <a:t> ID of superclass EMPLOYEE)</a:t>
            </a:r>
          </a:p>
          <a:p>
            <a:pPr lvl="1"/>
            <a:r>
              <a:rPr lang="nl-BE" dirty="0"/>
              <a:t>BONUS</a:t>
            </a:r>
          </a:p>
        </p:txBody>
      </p:sp>
      <p:sp>
        <p:nvSpPr>
          <p:cNvPr id="2" name="Titel 1"/>
          <p:cNvSpPr>
            <a:spLocks noGrp="1"/>
          </p:cNvSpPr>
          <p:nvPr>
            <p:ph type="title"/>
          </p:nvPr>
        </p:nvSpPr>
        <p:spPr/>
        <p:txBody>
          <a:bodyPr/>
          <a:lstStyle/>
          <a:p>
            <a:r>
              <a:rPr lang="nl-BE" dirty="0" err="1"/>
              <a:t>Strategy</a:t>
            </a:r>
            <a:r>
              <a:rPr lang="nl-BE" dirty="0"/>
              <a:t> JOINED: </a:t>
            </a:r>
            <a:r>
              <a:rPr lang="nl-BE" dirty="0" err="1"/>
              <a:t>result</a:t>
            </a:r>
            <a:r>
              <a:rPr lang="nl-BE" dirty="0"/>
              <a:t> database</a:t>
            </a:r>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34</a:t>
            </a:fld>
            <a:endParaRPr lang="nl-NL"/>
          </a:p>
        </p:txBody>
      </p:sp>
      <p:sp>
        <p:nvSpPr>
          <p:cNvPr id="25" name="Ovaal 24">
            <a:extLst>
              <a:ext uri="{FF2B5EF4-FFF2-40B4-BE49-F238E27FC236}">
                <a16:creationId xmlns:a16="http://schemas.microsoft.com/office/drawing/2014/main" id="{5AC19F02-FF10-4191-BD57-19D1B806FDF3}"/>
              </a:ext>
            </a:extLst>
          </p:cNvPr>
          <p:cNvSpPr/>
          <p:nvPr/>
        </p:nvSpPr>
        <p:spPr>
          <a:xfrm>
            <a:off x="9531896" y="3950179"/>
            <a:ext cx="233680" cy="170683"/>
          </a:xfrm>
          <a:prstGeom prst="ellipse">
            <a:avLst/>
          </a:prstGeom>
          <a:noFill/>
          <a:ln>
            <a:solidFill>
              <a:srgbClr val="D0202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cxnSp>
        <p:nvCxnSpPr>
          <p:cNvPr id="26" name="Rechte verbindingslijn met pijl 25">
            <a:extLst>
              <a:ext uri="{FF2B5EF4-FFF2-40B4-BE49-F238E27FC236}">
                <a16:creationId xmlns:a16="http://schemas.microsoft.com/office/drawing/2014/main" id="{8942BFF3-0809-40C5-B2C9-6BF4555725DA}"/>
              </a:ext>
            </a:extLst>
          </p:cNvPr>
          <p:cNvCxnSpPr>
            <a:cxnSpLocks/>
          </p:cNvCxnSpPr>
          <p:nvPr/>
        </p:nvCxnSpPr>
        <p:spPr>
          <a:xfrm flipH="1" flipV="1">
            <a:off x="8292364" y="2890121"/>
            <a:ext cx="1264486" cy="1056156"/>
          </a:xfrm>
          <a:prstGeom prst="straightConnector1">
            <a:avLst/>
          </a:prstGeom>
          <a:ln>
            <a:solidFill>
              <a:srgbClr val="D02023"/>
            </a:solidFill>
            <a:tailEnd type="triangle"/>
          </a:ln>
        </p:spPr>
        <p:style>
          <a:lnRef idx="1">
            <a:schemeClr val="accent1"/>
          </a:lnRef>
          <a:fillRef idx="0">
            <a:schemeClr val="accent1"/>
          </a:fillRef>
          <a:effectRef idx="0">
            <a:schemeClr val="accent1"/>
          </a:effectRef>
          <a:fontRef idx="minor">
            <a:schemeClr val="tx1"/>
          </a:fontRef>
        </p:style>
      </p:cxnSp>
      <p:sp>
        <p:nvSpPr>
          <p:cNvPr id="27" name="Ovaal 26">
            <a:extLst>
              <a:ext uri="{FF2B5EF4-FFF2-40B4-BE49-F238E27FC236}">
                <a16:creationId xmlns:a16="http://schemas.microsoft.com/office/drawing/2014/main" id="{6DEBE0C9-67F4-44BC-9E2A-9D4D63CAA130}"/>
              </a:ext>
            </a:extLst>
          </p:cNvPr>
          <p:cNvSpPr/>
          <p:nvPr/>
        </p:nvSpPr>
        <p:spPr>
          <a:xfrm flipV="1">
            <a:off x="9258083" y="5522231"/>
            <a:ext cx="233680" cy="222271"/>
          </a:xfrm>
          <a:prstGeom prst="ellipse">
            <a:avLst/>
          </a:prstGeom>
          <a:noFill/>
          <a:ln>
            <a:solidFill>
              <a:srgbClr val="D0202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cxnSp>
        <p:nvCxnSpPr>
          <p:cNvPr id="28" name="Rechte verbindingslijn met pijl 27">
            <a:extLst>
              <a:ext uri="{FF2B5EF4-FFF2-40B4-BE49-F238E27FC236}">
                <a16:creationId xmlns:a16="http://schemas.microsoft.com/office/drawing/2014/main" id="{C94869F4-E2D3-46CE-B8D2-64810D4A04A8}"/>
              </a:ext>
            </a:extLst>
          </p:cNvPr>
          <p:cNvCxnSpPr>
            <a:cxnSpLocks/>
            <a:stCxn id="27" idx="4"/>
          </p:cNvCxnSpPr>
          <p:nvPr/>
        </p:nvCxnSpPr>
        <p:spPr>
          <a:xfrm flipV="1">
            <a:off x="9374923" y="5014435"/>
            <a:ext cx="133181" cy="507796"/>
          </a:xfrm>
          <a:prstGeom prst="straightConnector1">
            <a:avLst/>
          </a:prstGeom>
          <a:ln>
            <a:solidFill>
              <a:srgbClr val="D02023"/>
            </a:solidFill>
            <a:tailEnd type="triangle"/>
          </a:ln>
        </p:spPr>
        <p:style>
          <a:lnRef idx="1">
            <a:schemeClr val="accent1"/>
          </a:lnRef>
          <a:fillRef idx="0">
            <a:schemeClr val="accent1"/>
          </a:fillRef>
          <a:effectRef idx="0">
            <a:schemeClr val="accent1"/>
          </a:effectRef>
          <a:fontRef idx="minor">
            <a:schemeClr val="tx1"/>
          </a:fontRef>
        </p:style>
      </p:cxnSp>
      <p:cxnSp>
        <p:nvCxnSpPr>
          <p:cNvPr id="29" name="Rechte verbindingslijn met pijl 28">
            <a:extLst>
              <a:ext uri="{FF2B5EF4-FFF2-40B4-BE49-F238E27FC236}">
                <a16:creationId xmlns:a16="http://schemas.microsoft.com/office/drawing/2014/main" id="{23E927A7-0DEB-4C04-8DFE-94A00299A4A0}"/>
              </a:ext>
            </a:extLst>
          </p:cNvPr>
          <p:cNvCxnSpPr>
            <a:cxnSpLocks/>
          </p:cNvCxnSpPr>
          <p:nvPr/>
        </p:nvCxnSpPr>
        <p:spPr>
          <a:xfrm flipH="1" flipV="1">
            <a:off x="8372360" y="3238480"/>
            <a:ext cx="968988" cy="1591273"/>
          </a:xfrm>
          <a:prstGeom prst="straightConnector1">
            <a:avLst/>
          </a:prstGeom>
          <a:ln>
            <a:solidFill>
              <a:srgbClr val="D02023"/>
            </a:solidFill>
            <a:tailEnd type="triangle"/>
          </a:ln>
        </p:spPr>
        <p:style>
          <a:lnRef idx="1">
            <a:schemeClr val="accent1"/>
          </a:lnRef>
          <a:fillRef idx="0">
            <a:schemeClr val="accent1"/>
          </a:fillRef>
          <a:effectRef idx="0">
            <a:schemeClr val="accent1"/>
          </a:effectRef>
          <a:fontRef idx="minor">
            <a:schemeClr val="tx1"/>
          </a:fontRef>
        </p:style>
      </p:cxnSp>
      <p:sp>
        <p:nvSpPr>
          <p:cNvPr id="17" name="Ovaal 16">
            <a:extLst>
              <a:ext uri="{FF2B5EF4-FFF2-40B4-BE49-F238E27FC236}">
                <a16:creationId xmlns:a16="http://schemas.microsoft.com/office/drawing/2014/main" id="{7CABA145-55C6-4F4F-9AC6-A379EDFAEF0E}"/>
              </a:ext>
            </a:extLst>
          </p:cNvPr>
          <p:cNvSpPr/>
          <p:nvPr/>
        </p:nvSpPr>
        <p:spPr>
          <a:xfrm>
            <a:off x="9362952" y="4675321"/>
            <a:ext cx="222011" cy="462442"/>
          </a:xfrm>
          <a:prstGeom prst="ellipse">
            <a:avLst/>
          </a:prstGeom>
          <a:noFill/>
          <a:ln>
            <a:solidFill>
              <a:srgbClr val="D0202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19" name="Picture 18">
            <a:extLst>
              <a:ext uri="{FF2B5EF4-FFF2-40B4-BE49-F238E27FC236}">
                <a16:creationId xmlns:a16="http://schemas.microsoft.com/office/drawing/2014/main" id="{27CD7EB3-68D2-41DC-8C24-178322CC08DA}"/>
              </a:ext>
            </a:extLst>
          </p:cNvPr>
          <p:cNvPicPr>
            <a:picLocks noChangeAspect="1"/>
          </p:cNvPicPr>
          <p:nvPr/>
        </p:nvPicPr>
        <p:blipFill>
          <a:blip r:embed="rId7"/>
          <a:stretch>
            <a:fillRect/>
          </a:stretch>
        </p:blipFill>
        <p:spPr>
          <a:xfrm>
            <a:off x="9731183" y="4897377"/>
            <a:ext cx="2366544" cy="1733417"/>
          </a:xfrm>
          <a:prstGeom prst="rect">
            <a:avLst/>
          </a:prstGeom>
        </p:spPr>
      </p:pic>
      <p:pic>
        <p:nvPicPr>
          <p:cNvPr id="7" name="Picture 6">
            <a:extLst>
              <a:ext uri="{FF2B5EF4-FFF2-40B4-BE49-F238E27FC236}">
                <a16:creationId xmlns:a16="http://schemas.microsoft.com/office/drawing/2014/main" id="{3503A3CF-1F7F-4CA5-A151-EE81112F7480}"/>
              </a:ext>
            </a:extLst>
          </p:cNvPr>
          <p:cNvPicPr>
            <a:picLocks noChangeAspect="1"/>
          </p:cNvPicPr>
          <p:nvPr/>
        </p:nvPicPr>
        <p:blipFill>
          <a:blip r:embed="rId8"/>
          <a:stretch>
            <a:fillRect/>
          </a:stretch>
        </p:blipFill>
        <p:spPr>
          <a:xfrm>
            <a:off x="10343763" y="2498809"/>
            <a:ext cx="1771650" cy="1323975"/>
          </a:xfrm>
          <a:prstGeom prst="rect">
            <a:avLst/>
          </a:prstGeom>
        </p:spPr>
      </p:pic>
      <p:cxnSp>
        <p:nvCxnSpPr>
          <p:cNvPr id="30" name="Rechte verbindingslijn met pijl 25">
            <a:extLst>
              <a:ext uri="{FF2B5EF4-FFF2-40B4-BE49-F238E27FC236}">
                <a16:creationId xmlns:a16="http://schemas.microsoft.com/office/drawing/2014/main" id="{F04816F0-389B-42A0-A6E2-4638F27E4C43}"/>
              </a:ext>
            </a:extLst>
          </p:cNvPr>
          <p:cNvCxnSpPr>
            <a:cxnSpLocks/>
          </p:cNvCxnSpPr>
          <p:nvPr/>
        </p:nvCxnSpPr>
        <p:spPr>
          <a:xfrm flipH="1">
            <a:off x="9822065" y="3160796"/>
            <a:ext cx="999271" cy="502774"/>
          </a:xfrm>
          <a:prstGeom prst="straightConnector1">
            <a:avLst/>
          </a:prstGeom>
          <a:ln>
            <a:solidFill>
              <a:srgbClr val="D02023"/>
            </a:solidFill>
            <a:tailEnd type="triangle"/>
          </a:ln>
        </p:spPr>
        <p:style>
          <a:lnRef idx="1">
            <a:schemeClr val="accent1"/>
          </a:lnRef>
          <a:fillRef idx="0">
            <a:schemeClr val="accent1"/>
          </a:fillRef>
          <a:effectRef idx="0">
            <a:schemeClr val="accent1"/>
          </a:effectRef>
          <a:fontRef idx="minor">
            <a:schemeClr val="tx1"/>
          </a:fontRef>
        </p:style>
      </p:cxnSp>
      <p:cxnSp>
        <p:nvCxnSpPr>
          <p:cNvPr id="31" name="Rechte verbindingslijn met pijl 25">
            <a:extLst>
              <a:ext uri="{FF2B5EF4-FFF2-40B4-BE49-F238E27FC236}">
                <a16:creationId xmlns:a16="http://schemas.microsoft.com/office/drawing/2014/main" id="{40D67C1D-AEEB-42FA-96A6-ECFD000B0567}"/>
              </a:ext>
            </a:extLst>
          </p:cNvPr>
          <p:cNvCxnSpPr>
            <a:cxnSpLocks/>
          </p:cNvCxnSpPr>
          <p:nvPr/>
        </p:nvCxnSpPr>
        <p:spPr>
          <a:xfrm flipH="1" flipV="1">
            <a:off x="10078548" y="3160796"/>
            <a:ext cx="680791" cy="545741"/>
          </a:xfrm>
          <a:prstGeom prst="straightConnector1">
            <a:avLst/>
          </a:prstGeom>
          <a:ln>
            <a:solidFill>
              <a:srgbClr val="D02023"/>
            </a:solidFill>
            <a:tailEnd type="triangle"/>
          </a:ln>
        </p:spPr>
        <p:style>
          <a:lnRef idx="1">
            <a:schemeClr val="accent1"/>
          </a:lnRef>
          <a:fillRef idx="0">
            <a:schemeClr val="accent1"/>
          </a:fillRef>
          <a:effectRef idx="0">
            <a:schemeClr val="accent1"/>
          </a:effectRef>
          <a:fontRef idx="minor">
            <a:schemeClr val="tx1"/>
          </a:fontRef>
        </p:style>
      </p:cxnSp>
      <p:cxnSp>
        <p:nvCxnSpPr>
          <p:cNvPr id="37" name="Rechte verbindingslijn met pijl 25">
            <a:extLst>
              <a:ext uri="{FF2B5EF4-FFF2-40B4-BE49-F238E27FC236}">
                <a16:creationId xmlns:a16="http://schemas.microsoft.com/office/drawing/2014/main" id="{C5F4FEFE-AF30-429E-8E45-BB4D6D8A2D16}"/>
              </a:ext>
            </a:extLst>
          </p:cNvPr>
          <p:cNvCxnSpPr>
            <a:cxnSpLocks/>
          </p:cNvCxnSpPr>
          <p:nvPr/>
        </p:nvCxnSpPr>
        <p:spPr>
          <a:xfrm flipH="1">
            <a:off x="9624260" y="3338393"/>
            <a:ext cx="1150992" cy="1172995"/>
          </a:xfrm>
          <a:prstGeom prst="straightConnector1">
            <a:avLst/>
          </a:prstGeom>
          <a:ln>
            <a:solidFill>
              <a:srgbClr val="D02023"/>
            </a:solidFill>
            <a:tailEnd type="triangle"/>
          </a:ln>
        </p:spPr>
        <p:style>
          <a:lnRef idx="1">
            <a:schemeClr val="accent1"/>
          </a:lnRef>
          <a:fillRef idx="0">
            <a:schemeClr val="accent1"/>
          </a:fillRef>
          <a:effectRef idx="0">
            <a:schemeClr val="accent1"/>
          </a:effectRef>
          <a:fontRef idx="minor">
            <a:schemeClr val="tx1"/>
          </a:fontRef>
        </p:style>
      </p:cxnSp>
      <p:cxnSp>
        <p:nvCxnSpPr>
          <p:cNvPr id="43" name="Rechte verbindingslijn met pijl 25">
            <a:extLst>
              <a:ext uri="{FF2B5EF4-FFF2-40B4-BE49-F238E27FC236}">
                <a16:creationId xmlns:a16="http://schemas.microsoft.com/office/drawing/2014/main" id="{54DBE043-B417-45F7-97BF-AD994612B18B}"/>
              </a:ext>
            </a:extLst>
          </p:cNvPr>
          <p:cNvCxnSpPr>
            <a:cxnSpLocks/>
          </p:cNvCxnSpPr>
          <p:nvPr/>
        </p:nvCxnSpPr>
        <p:spPr>
          <a:xfrm flipH="1">
            <a:off x="9601304" y="3571397"/>
            <a:ext cx="1237346" cy="1723857"/>
          </a:xfrm>
          <a:prstGeom prst="straightConnector1">
            <a:avLst/>
          </a:prstGeom>
          <a:ln>
            <a:solidFill>
              <a:srgbClr val="D02023"/>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5244581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err="1"/>
              <a:t>Implementation</a:t>
            </a:r>
            <a:r>
              <a:rPr lang="nl-BE" dirty="0"/>
              <a:t> JOINED</a:t>
            </a:r>
          </a:p>
        </p:txBody>
      </p:sp>
      <p:sp>
        <p:nvSpPr>
          <p:cNvPr id="3" name="Tijdelijke aanduiding voor inhoud 2"/>
          <p:cNvSpPr>
            <a:spLocks noGrp="1"/>
          </p:cNvSpPr>
          <p:nvPr>
            <p:ph idx="1"/>
          </p:nvPr>
        </p:nvSpPr>
        <p:spPr>
          <a:xfrm>
            <a:off x="179295" y="1052514"/>
            <a:ext cx="10488705" cy="5616575"/>
          </a:xfrm>
        </p:spPr>
        <p:txBody>
          <a:bodyPr/>
          <a:lstStyle/>
          <a:p>
            <a:pPr marL="0" indent="0">
              <a:buNone/>
            </a:pPr>
            <a:r>
              <a:rPr lang="nl-BE" sz="2000" dirty="0"/>
              <a:t>Summary:</a:t>
            </a:r>
          </a:p>
          <a:p>
            <a:r>
              <a:rPr lang="en-GB" sz="2000" dirty="0"/>
              <a:t>Strategy JOINED must be declared mandatory for superclass. </a:t>
            </a:r>
            <a:br>
              <a:rPr lang="en-GB" sz="2000" dirty="0"/>
            </a:br>
            <a:r>
              <a:rPr lang="en-GB" sz="2000" dirty="0"/>
              <a:t>No discriminator type and value needed (but allowed)</a:t>
            </a:r>
            <a:br>
              <a:rPr lang="en-GB" sz="2000" dirty="0"/>
            </a:br>
            <a:endParaRPr lang="nl-BE" sz="1800" dirty="0">
              <a:solidFill>
                <a:srgbClr val="FF0000"/>
              </a:solidFill>
            </a:endParaRPr>
          </a:p>
          <a:p>
            <a:pPr marL="0" indent="0">
              <a:buNone/>
            </a:pPr>
            <a:endParaRPr lang="nl-BE" sz="1800" dirty="0">
              <a:solidFill>
                <a:srgbClr val="FF0000"/>
              </a:solidFill>
            </a:endParaRPr>
          </a:p>
          <a:p>
            <a:pPr marL="0" indent="0">
              <a:buNone/>
            </a:pPr>
            <a:endParaRPr lang="nl-BE" sz="1800" dirty="0">
              <a:solidFill>
                <a:srgbClr val="FF0000"/>
              </a:solidFill>
            </a:endParaRPr>
          </a:p>
          <a:p>
            <a:pPr marL="0" indent="0">
              <a:buNone/>
            </a:pPr>
            <a:endParaRPr lang="nl-BE" sz="1800" dirty="0">
              <a:solidFill>
                <a:srgbClr val="FF0000"/>
              </a:solidFill>
            </a:endParaRPr>
          </a:p>
          <a:p>
            <a:pPr marL="0" indent="0">
              <a:buNone/>
            </a:pPr>
            <a:endParaRPr lang="en-GB" sz="2000" dirty="0"/>
          </a:p>
          <a:p>
            <a:r>
              <a:rPr lang="en-GB" sz="2000" dirty="0"/>
              <a:t>With the JOINED strategy, no Additional Annotations are required in the subclass (unless you want to specify a custom </a:t>
            </a:r>
            <a:r>
              <a:rPr lang="en-GB" sz="2000" dirty="0" err="1"/>
              <a:t>tableNAME</a:t>
            </a:r>
            <a:r>
              <a:rPr lang="en-GB" sz="2000" dirty="0"/>
              <a:t>)</a:t>
            </a:r>
            <a:endParaRPr lang="nl-BE" sz="2000" dirty="0"/>
          </a:p>
          <a:p>
            <a:pPr marL="0" indent="0">
              <a:buNone/>
            </a:pPr>
            <a:endParaRPr lang="nl-BE"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35</a:t>
            </a:fld>
            <a:endParaRPr lang="nl-NL"/>
          </a:p>
        </p:txBody>
      </p:sp>
      <p:sp>
        <p:nvSpPr>
          <p:cNvPr id="5" name="Rechthoek 4"/>
          <p:cNvSpPr/>
          <p:nvPr/>
        </p:nvSpPr>
        <p:spPr>
          <a:xfrm>
            <a:off x="584832" y="2206922"/>
            <a:ext cx="8712968" cy="1728354"/>
          </a:xfrm>
          <a:prstGeom prst="rect">
            <a:avLst/>
          </a:prstGeom>
          <a:ln/>
        </p:spPr>
        <p:style>
          <a:lnRef idx="2">
            <a:schemeClr val="accent6"/>
          </a:lnRef>
          <a:fillRef idx="1">
            <a:schemeClr val="lt1"/>
          </a:fillRef>
          <a:effectRef idx="0">
            <a:schemeClr val="accent6"/>
          </a:effectRef>
          <a:fontRef idx="minor">
            <a:schemeClr val="dk1"/>
          </a:fontRef>
        </p:style>
        <p:txBody>
          <a:bodyPr rtlCol="0" anchor="ctr"/>
          <a:lstStyle/>
          <a:p>
            <a:r>
              <a:rPr lang="nl-BE" dirty="0">
                <a:solidFill>
                  <a:srgbClr val="FF0000"/>
                </a:solidFill>
              </a:rPr>
              <a:t>@</a:t>
            </a:r>
            <a:r>
              <a:rPr lang="nl-BE" dirty="0" err="1">
                <a:solidFill>
                  <a:srgbClr val="FF0000"/>
                </a:solidFill>
              </a:rPr>
              <a:t>Inheritance</a:t>
            </a:r>
            <a:r>
              <a:rPr lang="nl-BE" dirty="0">
                <a:solidFill>
                  <a:srgbClr val="FF0000"/>
                </a:solidFill>
              </a:rPr>
              <a:t>(</a:t>
            </a:r>
            <a:r>
              <a:rPr lang="nl-BE" dirty="0" err="1">
                <a:solidFill>
                  <a:srgbClr val="FF0000"/>
                </a:solidFill>
              </a:rPr>
              <a:t>strategy</a:t>
            </a:r>
            <a:r>
              <a:rPr lang="nl-BE" dirty="0">
                <a:solidFill>
                  <a:srgbClr val="FF0000"/>
                </a:solidFill>
              </a:rPr>
              <a:t> = </a:t>
            </a:r>
            <a:r>
              <a:rPr lang="nl-BE" dirty="0" err="1">
                <a:solidFill>
                  <a:srgbClr val="FF0000"/>
                </a:solidFill>
              </a:rPr>
              <a:t>InheritanceType.JOINED</a:t>
            </a:r>
            <a:r>
              <a:rPr lang="nl-BE" dirty="0">
                <a:solidFill>
                  <a:srgbClr val="FF0000"/>
                </a:solidFill>
              </a:rPr>
              <a:t>)</a:t>
            </a:r>
          </a:p>
          <a:p>
            <a:r>
              <a:rPr lang="nl-BE" dirty="0">
                <a:solidFill>
                  <a:srgbClr val="FF0000"/>
                </a:solidFill>
              </a:rPr>
              <a:t>@</a:t>
            </a:r>
            <a:r>
              <a:rPr lang="nl-BE" dirty="0" err="1">
                <a:solidFill>
                  <a:srgbClr val="FF0000"/>
                </a:solidFill>
              </a:rPr>
              <a:t>Entity</a:t>
            </a:r>
            <a:endParaRPr lang="nl-BE" dirty="0">
              <a:solidFill>
                <a:srgbClr val="FF0000"/>
              </a:solidFill>
            </a:endParaRPr>
          </a:p>
          <a:p>
            <a:r>
              <a:rPr lang="en-US" dirty="0"/>
              <a:t>public class PERSON {</a:t>
            </a:r>
          </a:p>
          <a:p>
            <a:r>
              <a:rPr lang="en-US" dirty="0"/>
              <a:t>. . . </a:t>
            </a:r>
          </a:p>
          <a:p>
            <a:r>
              <a:rPr lang="en-US" dirty="0"/>
              <a:t>}</a:t>
            </a:r>
            <a:endParaRPr lang="nl-BE" dirty="0">
              <a:solidFill>
                <a:srgbClr val="FF0000"/>
              </a:solidFill>
            </a:endParaRPr>
          </a:p>
        </p:txBody>
      </p:sp>
      <p:sp>
        <p:nvSpPr>
          <p:cNvPr id="8" name="Rechthoek 7"/>
          <p:cNvSpPr/>
          <p:nvPr/>
        </p:nvSpPr>
        <p:spPr>
          <a:xfrm>
            <a:off x="584832" y="4830960"/>
            <a:ext cx="8712968" cy="1728354"/>
          </a:xfrm>
          <a:prstGeom prst="rect">
            <a:avLst/>
          </a:prstGeom>
          <a:ln/>
        </p:spPr>
        <p:style>
          <a:lnRef idx="2">
            <a:schemeClr val="accent6"/>
          </a:lnRef>
          <a:fillRef idx="1">
            <a:schemeClr val="lt1"/>
          </a:fillRef>
          <a:effectRef idx="0">
            <a:schemeClr val="accent6"/>
          </a:effectRef>
          <a:fontRef idx="minor">
            <a:schemeClr val="dk1"/>
          </a:fontRef>
        </p:style>
        <p:txBody>
          <a:bodyPr rtlCol="0" anchor="ctr"/>
          <a:lstStyle/>
          <a:p>
            <a:r>
              <a:rPr lang="nl-BE" dirty="0">
                <a:solidFill>
                  <a:srgbClr val="FF0000"/>
                </a:solidFill>
              </a:rPr>
              <a:t>@</a:t>
            </a:r>
            <a:r>
              <a:rPr lang="nl-BE" dirty="0" err="1">
                <a:solidFill>
                  <a:srgbClr val="FF0000"/>
                </a:solidFill>
              </a:rPr>
              <a:t>Entity</a:t>
            </a:r>
            <a:endParaRPr lang="nl-BE" dirty="0">
              <a:solidFill>
                <a:srgbClr val="FF0000"/>
              </a:solidFill>
            </a:endParaRPr>
          </a:p>
          <a:p>
            <a:r>
              <a:rPr lang="nl-BE" dirty="0"/>
              <a:t>public class Kaderlid </a:t>
            </a:r>
            <a:r>
              <a:rPr lang="nl-BE" dirty="0" err="1"/>
              <a:t>extends</a:t>
            </a:r>
            <a:r>
              <a:rPr lang="nl-BE" dirty="0"/>
              <a:t> EMPLOYEE {  </a:t>
            </a:r>
          </a:p>
          <a:p>
            <a:r>
              <a:rPr lang="nl-BE" dirty="0"/>
              <a:t>  . . .</a:t>
            </a:r>
          </a:p>
          <a:p>
            <a:r>
              <a:rPr lang="nl-BE" dirty="0"/>
              <a:t>}</a:t>
            </a:r>
          </a:p>
        </p:txBody>
      </p:sp>
    </p:spTree>
    <p:extLst>
      <p:ext uri="{BB962C8B-B14F-4D97-AF65-F5344CB8AC3E}">
        <p14:creationId xmlns:p14="http://schemas.microsoft.com/office/powerpoint/2010/main" val="191297859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79295" y="1052737"/>
            <a:ext cx="11561990" cy="5616575"/>
          </a:xfrm>
          <a:noFill/>
          <a:ln w="9525">
            <a:noFill/>
            <a:miter lim="800000"/>
            <a:headEnd/>
            <a:tailEnd/>
          </a:ln>
        </p:spPr>
        <p:txBody>
          <a:bodyPr vert="horz" wrap="square" lIns="91440" tIns="45720" rIns="91440" bIns="45720" numCol="1" rtlCol="0" anchor="t" anchorCtr="0" compatLnSpc="1">
            <a:prstTxWarp prst="textNoShape">
              <a:avLst/>
            </a:prstTxWarp>
            <a:normAutofit/>
          </a:bodyPr>
          <a:lstStyle/>
          <a:p>
            <a:r>
              <a:rPr lang="nl-BE" sz="2000" dirty="0" err="1"/>
              <a:t>Advantages</a:t>
            </a:r>
            <a:r>
              <a:rPr lang="nl-BE" sz="2000" dirty="0"/>
              <a:t>:</a:t>
            </a:r>
          </a:p>
          <a:p>
            <a:pPr lvl="1"/>
            <a:r>
              <a:rPr lang="en-GB" sz="1800" dirty="0"/>
              <a:t>The resulting tables do not contain redundant data</a:t>
            </a:r>
            <a:endParaRPr lang="nl-BE" sz="1800" dirty="0"/>
          </a:p>
          <a:p>
            <a:pPr lvl="1"/>
            <a:r>
              <a:rPr lang="en-GB" sz="1800" dirty="0"/>
              <a:t>When you want to add a subclass, this has no impact on the already existing tables</a:t>
            </a:r>
            <a:endParaRPr lang="nl-BE" sz="1800" dirty="0"/>
          </a:p>
          <a:p>
            <a:pPr lvl="1"/>
            <a:endParaRPr lang="nl-BE" sz="1800" dirty="0"/>
          </a:p>
          <a:p>
            <a:r>
              <a:rPr lang="nl-BE" sz="2000" dirty="0" err="1"/>
              <a:t>Disadvantages</a:t>
            </a:r>
            <a:r>
              <a:rPr lang="nl-BE" sz="2000" dirty="0"/>
              <a:t>:</a:t>
            </a:r>
          </a:p>
          <a:p>
            <a:pPr lvl="1"/>
            <a:r>
              <a:rPr lang="nl-BE" sz="1800" dirty="0" err="1"/>
              <a:t>Worse</a:t>
            </a:r>
            <a:r>
              <a:rPr lang="nl-BE" sz="1800" dirty="0"/>
              <a:t> performance</a:t>
            </a:r>
          </a:p>
          <a:p>
            <a:pPr lvl="2"/>
            <a:r>
              <a:rPr lang="en-GB" sz="1800" dirty="0"/>
              <a:t>A child join is always needed to request information from a subclass</a:t>
            </a:r>
            <a:endParaRPr lang="nl-BE" sz="1800" dirty="0"/>
          </a:p>
          <a:p>
            <a:pPr lvl="2"/>
            <a:r>
              <a:rPr lang="en-GB" sz="1800" dirty="0"/>
              <a:t>Multiple INSERT or UPDATE statements are required to store an object of a subclass in the database</a:t>
            </a:r>
            <a:endParaRPr lang="nl-BE" sz="1800" dirty="0"/>
          </a:p>
          <a:p>
            <a:pPr lvl="2"/>
            <a:endParaRPr lang="nl-BE" sz="1800" dirty="0"/>
          </a:p>
          <a:p>
            <a:r>
              <a:rPr lang="nl-BE" sz="2000" dirty="0" err="1"/>
              <a:t>Conclusion</a:t>
            </a:r>
            <a:r>
              <a:rPr lang="nl-BE" sz="2000" dirty="0"/>
              <a:t>:</a:t>
            </a:r>
          </a:p>
          <a:p>
            <a:pPr lvl="1"/>
            <a:r>
              <a:rPr lang="nl-BE" sz="1800" dirty="0" err="1"/>
              <a:t>Good</a:t>
            </a:r>
            <a:r>
              <a:rPr lang="nl-BE" sz="1800" dirty="0"/>
              <a:t> </a:t>
            </a:r>
            <a:r>
              <a:rPr lang="nl-BE" sz="1800" dirty="0" err="1"/>
              <a:t>choice</a:t>
            </a:r>
            <a:r>
              <a:rPr lang="nl-BE" sz="1800" dirty="0"/>
              <a:t> </a:t>
            </a:r>
            <a:r>
              <a:rPr lang="nl-BE" sz="1800" dirty="0" err="1"/>
              <a:t>if</a:t>
            </a:r>
            <a:r>
              <a:rPr lang="nl-BE" sz="1800" dirty="0"/>
              <a:t>:</a:t>
            </a:r>
          </a:p>
          <a:p>
            <a:pPr lvl="2"/>
            <a:r>
              <a:rPr lang="en-GB" sz="1800" dirty="0"/>
              <a:t>Subclasses have many unique attributes
It is very likely that changes will still be made to the inheritance hierarchy.</a:t>
            </a:r>
            <a:endParaRPr lang="nl-BE" sz="1800" dirty="0"/>
          </a:p>
          <a:p>
            <a:pPr lvl="1"/>
            <a:endParaRPr lang="nl-BE" sz="1800" dirty="0"/>
          </a:p>
          <a:p>
            <a:pPr lvl="1"/>
            <a:endParaRPr lang="nl-BE" sz="1800" dirty="0"/>
          </a:p>
        </p:txBody>
      </p:sp>
      <p:sp>
        <p:nvSpPr>
          <p:cNvPr id="2" name="Titel 1"/>
          <p:cNvSpPr>
            <a:spLocks noGrp="1"/>
          </p:cNvSpPr>
          <p:nvPr>
            <p:ph type="title"/>
          </p:nvPr>
        </p:nvSpPr>
        <p:spPr/>
        <p:txBody>
          <a:bodyPr/>
          <a:lstStyle/>
          <a:p>
            <a:r>
              <a:rPr lang="nl-BE" dirty="0" err="1"/>
              <a:t>Strategy</a:t>
            </a:r>
            <a:r>
              <a:rPr lang="nl-BE" dirty="0"/>
              <a:t> JOINED</a:t>
            </a:r>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36</a:t>
            </a:fld>
            <a:endParaRPr lang="nl-NL"/>
          </a:p>
        </p:txBody>
      </p:sp>
    </p:spTree>
    <p:extLst>
      <p:ext uri="{BB962C8B-B14F-4D97-AF65-F5344CB8AC3E}">
        <p14:creationId xmlns:p14="http://schemas.microsoft.com/office/powerpoint/2010/main" val="191462747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Rectangle 9"/>
          <p:cNvSpPr>
            <a:spLocks noChangeArrowheads="1"/>
          </p:cNvSpPr>
          <p:nvPr/>
        </p:nvSpPr>
        <p:spPr bwMode="auto">
          <a:xfrm>
            <a:off x="216000" y="2636838"/>
            <a:ext cx="11976000" cy="1439862"/>
          </a:xfrm>
          <a:prstGeom prst="rect">
            <a:avLst/>
          </a:prstGeom>
          <a:noFill/>
          <a:ln w="9525">
            <a:noFill/>
            <a:miter lim="800000"/>
            <a:headEnd/>
            <a:tailEnd/>
          </a:ln>
        </p:spPr>
        <p:txBody>
          <a:bodyPr wrap="none" anchor="ctr"/>
          <a:lstStyle/>
          <a:p>
            <a:pPr algn="ctr"/>
            <a:r>
              <a:rPr lang="nl-BE" sz="5400" dirty="0" err="1">
                <a:solidFill>
                  <a:srgbClr val="D02023"/>
                </a:solidFill>
                <a:latin typeface="Verdana" panose="020B0604030504040204" pitchFamily="34" charset="0"/>
                <a:ea typeface="Verdana" panose="020B0604030504040204" pitchFamily="34" charset="0"/>
                <a:cs typeface="Verdana" panose="020B0604030504040204" pitchFamily="34" charset="0"/>
              </a:rPr>
              <a:t>Implementing</a:t>
            </a:r>
            <a:r>
              <a:rPr lang="nl-BE" sz="5400" dirty="0">
                <a:solidFill>
                  <a:srgbClr val="D02023"/>
                </a:solidFill>
                <a:latin typeface="Verdana" panose="020B0604030504040204" pitchFamily="34" charset="0"/>
                <a:ea typeface="Verdana" panose="020B0604030504040204" pitchFamily="34" charset="0"/>
                <a:cs typeface="Verdana" panose="020B0604030504040204" pitchFamily="34" charset="0"/>
              </a:rPr>
              <a:t> </a:t>
            </a:r>
            <a:r>
              <a:rPr lang="nl-BE" sz="5400" dirty="0" err="1">
                <a:solidFill>
                  <a:srgbClr val="D02023"/>
                </a:solidFill>
                <a:latin typeface="Verdana" panose="020B0604030504040204" pitchFamily="34" charset="0"/>
                <a:ea typeface="Verdana" panose="020B0604030504040204" pitchFamily="34" charset="0"/>
                <a:cs typeface="Verdana" panose="020B0604030504040204" pitchFamily="34" charset="0"/>
              </a:rPr>
              <a:t>Inheritance</a:t>
            </a:r>
            <a:r>
              <a:rPr lang="nl-BE" sz="5400" dirty="0">
                <a:solidFill>
                  <a:srgbClr val="D02023"/>
                </a:solidFill>
                <a:latin typeface="Verdana" panose="020B0604030504040204" pitchFamily="34" charset="0"/>
                <a:ea typeface="Verdana" panose="020B0604030504040204" pitchFamily="34" charset="0"/>
                <a:cs typeface="Verdana" panose="020B0604030504040204" pitchFamily="34" charset="0"/>
              </a:rPr>
              <a:t>:</a:t>
            </a:r>
            <a:br>
              <a:rPr lang="nl-BE" sz="5400" dirty="0">
                <a:solidFill>
                  <a:srgbClr val="D02023"/>
                </a:solidFill>
                <a:latin typeface="Verdana" panose="020B0604030504040204" pitchFamily="34" charset="0"/>
                <a:ea typeface="Verdana" panose="020B0604030504040204" pitchFamily="34" charset="0"/>
                <a:cs typeface="Verdana" panose="020B0604030504040204" pitchFamily="34" charset="0"/>
              </a:rPr>
            </a:br>
            <a:r>
              <a:rPr lang="nl-BE" sz="5400" dirty="0">
                <a:solidFill>
                  <a:srgbClr val="D02023"/>
                </a:solidFill>
                <a:latin typeface="Verdana" panose="020B0604030504040204" pitchFamily="34" charset="0"/>
                <a:ea typeface="Verdana" panose="020B0604030504040204" pitchFamily="34" charset="0"/>
                <a:cs typeface="Verdana" panose="020B0604030504040204" pitchFamily="34" charset="0"/>
              </a:rPr>
              <a:t>TABLE PER CLASS</a:t>
            </a:r>
            <a:endParaRPr lang="nl-NL" sz="5400" dirty="0">
              <a:solidFill>
                <a:srgbClr val="D02023"/>
              </a:solidFill>
              <a:latin typeface="Verdana" panose="020B0604030504040204" pitchFamily="34" charset="0"/>
              <a:ea typeface="Verdana" panose="020B0604030504040204" pitchFamily="34" charset="0"/>
              <a:cs typeface="Verdana" panose="020B0604030504040204" pitchFamily="34" charset="0"/>
            </a:endParaRPr>
          </a:p>
        </p:txBody>
      </p:sp>
      <p:pic>
        <p:nvPicPr>
          <p:cNvPr id="5" name="Afbeelding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2793" y="4187613"/>
            <a:ext cx="1569229" cy="2353843"/>
          </a:xfrm>
          <a:prstGeom prst="rect">
            <a:avLst/>
          </a:prstGeom>
        </p:spPr>
      </p:pic>
      <p:sp>
        <p:nvSpPr>
          <p:cNvPr id="6" name="Rechthoek 5"/>
          <p:cNvSpPr/>
          <p:nvPr/>
        </p:nvSpPr>
        <p:spPr>
          <a:xfrm flipH="1">
            <a:off x="0" y="-3175"/>
            <a:ext cx="108000" cy="6858000"/>
          </a:xfrm>
          <a:prstGeom prst="rect">
            <a:avLst/>
          </a:prstGeom>
          <a:solidFill>
            <a:srgbClr val="0074BD"/>
          </a:solidFill>
          <a:ln>
            <a:solidFill>
              <a:srgbClr val="0074BD"/>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a:p>
        </p:txBody>
      </p:sp>
      <p:sp>
        <p:nvSpPr>
          <p:cNvPr id="11" name="Rechthoek 10"/>
          <p:cNvSpPr/>
          <p:nvPr/>
        </p:nvSpPr>
        <p:spPr>
          <a:xfrm flipH="1">
            <a:off x="108000" y="-3175"/>
            <a:ext cx="108000" cy="6858000"/>
          </a:xfrm>
          <a:prstGeom prst="rect">
            <a:avLst/>
          </a:prstGeom>
          <a:solidFill>
            <a:srgbClr val="EC2427"/>
          </a:solidFill>
          <a:ln>
            <a:solidFill>
              <a:srgbClr val="EC242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a:p>
        </p:txBody>
      </p:sp>
      <p:pic>
        <p:nvPicPr>
          <p:cNvPr id="3" name="Afbeelding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671179" y="243840"/>
            <a:ext cx="3401187" cy="1722120"/>
          </a:xfrm>
          <a:prstGeom prst="rect">
            <a:avLst/>
          </a:prstGeom>
        </p:spPr>
      </p:pic>
    </p:spTree>
    <p:extLst>
      <p:ext uri="{BB962C8B-B14F-4D97-AF65-F5344CB8AC3E}">
        <p14:creationId xmlns:p14="http://schemas.microsoft.com/office/powerpoint/2010/main" val="281302369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41263A2E-00EA-4942-BCC4-324C51A72544}"/>
              </a:ext>
            </a:extLst>
          </p:cNvPr>
          <p:cNvSpPr>
            <a:spLocks noGrp="1"/>
          </p:cNvSpPr>
          <p:nvPr>
            <p:ph type="title"/>
          </p:nvPr>
        </p:nvSpPr>
        <p:spPr/>
        <p:txBody>
          <a:bodyPr/>
          <a:lstStyle/>
          <a:p>
            <a:r>
              <a:rPr lang="nl-BE" dirty="0" err="1"/>
              <a:t>Implementing</a:t>
            </a:r>
            <a:r>
              <a:rPr lang="nl-BE" dirty="0"/>
              <a:t> </a:t>
            </a:r>
            <a:r>
              <a:rPr lang="nl-BE" dirty="0" err="1"/>
              <a:t>the</a:t>
            </a:r>
            <a:r>
              <a:rPr lang="nl-BE" dirty="0"/>
              <a:t> </a:t>
            </a:r>
            <a:r>
              <a:rPr lang="nl-BE" dirty="0" err="1"/>
              <a:t>example</a:t>
            </a:r>
            <a:r>
              <a:rPr lang="nl-BE" dirty="0"/>
              <a:t> : </a:t>
            </a:r>
            <a:r>
              <a:rPr lang="nl-BE" dirty="0" err="1"/>
              <a:t>Inheritance</a:t>
            </a:r>
            <a:endParaRPr lang="nl-BE" dirty="0"/>
          </a:p>
        </p:txBody>
      </p:sp>
      <p:sp>
        <p:nvSpPr>
          <p:cNvPr id="8" name="Tijdelijke aanduiding voor inhoud 7">
            <a:extLst>
              <a:ext uri="{FF2B5EF4-FFF2-40B4-BE49-F238E27FC236}">
                <a16:creationId xmlns:a16="http://schemas.microsoft.com/office/drawing/2014/main" id="{853124FD-25FA-460C-A3CD-0987C577A6EC}"/>
              </a:ext>
            </a:extLst>
          </p:cNvPr>
          <p:cNvSpPr>
            <a:spLocks noGrp="1"/>
          </p:cNvSpPr>
          <p:nvPr>
            <p:ph idx="1"/>
          </p:nvPr>
        </p:nvSpPr>
        <p:spPr/>
        <p:txBody>
          <a:bodyPr>
            <a:normAutofit/>
          </a:bodyPr>
          <a:lstStyle/>
          <a:p>
            <a:r>
              <a:rPr lang="en-GB" dirty="0"/>
              <a:t>The second example is now also ready!</a:t>
            </a:r>
            <a:endParaRPr lang="nl-BE" dirty="0"/>
          </a:p>
          <a:p>
            <a:r>
              <a:rPr lang="en-GB" dirty="0"/>
              <a:t>We are now making a third and final example where we apply the </a:t>
            </a:r>
            <a:r>
              <a:rPr lang="en-GB" b="1" dirty="0"/>
              <a:t>TABLE PER CLASS</a:t>
            </a:r>
            <a:r>
              <a:rPr lang="en-GB" dirty="0"/>
              <a:t> inheritance strategy. </a:t>
            </a:r>
            <a:endParaRPr lang="nl-BE" dirty="0"/>
          </a:p>
          <a:p>
            <a:r>
              <a:rPr lang="en-GB" b="1" dirty="0"/>
              <a:t>Copy</a:t>
            </a:r>
            <a:r>
              <a:rPr lang="en-GB" dirty="0"/>
              <a:t> the project you just created.  In the following slides you will continue to work on this copy</a:t>
            </a:r>
            <a:endParaRPr lang="nl-BE" dirty="0"/>
          </a:p>
        </p:txBody>
      </p:sp>
      <p:sp>
        <p:nvSpPr>
          <p:cNvPr id="6" name="Tijdelijke aanduiding voor dianummer 5">
            <a:extLst>
              <a:ext uri="{FF2B5EF4-FFF2-40B4-BE49-F238E27FC236}">
                <a16:creationId xmlns:a16="http://schemas.microsoft.com/office/drawing/2014/main" id="{EB386576-33E1-4638-9757-9FDC0D579A2A}"/>
              </a:ext>
            </a:extLst>
          </p:cNvPr>
          <p:cNvSpPr>
            <a:spLocks noGrp="1"/>
          </p:cNvSpPr>
          <p:nvPr>
            <p:ph type="sldNum" sz="quarter" idx="12"/>
          </p:nvPr>
        </p:nvSpPr>
        <p:spPr/>
        <p:txBody>
          <a:bodyPr/>
          <a:lstStyle/>
          <a:p>
            <a:fld id="{A48BBB69-78CC-4007-AD8B-593DE32245CC}" type="slidenum">
              <a:rPr lang="nl-BE" smtClean="0"/>
              <a:t>38</a:t>
            </a:fld>
            <a:endParaRPr lang="nl-BE"/>
          </a:p>
        </p:txBody>
      </p:sp>
    </p:spTree>
    <p:extLst>
      <p:ext uri="{BB962C8B-B14F-4D97-AF65-F5344CB8AC3E}">
        <p14:creationId xmlns:p14="http://schemas.microsoft.com/office/powerpoint/2010/main" val="426735550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295" y="158936"/>
            <a:ext cx="10963626" cy="737535"/>
          </a:xfrm>
        </p:spPr>
        <p:txBody>
          <a:bodyPr>
            <a:normAutofit fontScale="90000"/>
          </a:bodyPr>
          <a:lstStyle/>
          <a:p>
            <a:r>
              <a:rPr lang="nl-BE" sz="2800" dirty="0"/>
              <a:t>Change PERSON.java </a:t>
            </a:r>
            <a:r>
              <a:rPr lang="nl-BE" sz="2800" dirty="0" err="1"/>
              <a:t>for</a:t>
            </a:r>
            <a:r>
              <a:rPr lang="nl-BE" sz="2800" dirty="0"/>
              <a:t> </a:t>
            </a:r>
            <a:r>
              <a:rPr lang="nl-BE" sz="2800" dirty="0" err="1"/>
              <a:t>inheritance</a:t>
            </a:r>
            <a:r>
              <a:rPr lang="nl-BE" sz="2800" dirty="0"/>
              <a:t> </a:t>
            </a:r>
            <a:r>
              <a:rPr lang="nl-BE" sz="2800" dirty="0" err="1"/>
              <a:t>strategy</a:t>
            </a:r>
            <a:r>
              <a:rPr lang="nl-BE" sz="2800" dirty="0"/>
              <a:t> TABLE_PER_CLASS</a:t>
            </a:r>
          </a:p>
        </p:txBody>
      </p:sp>
      <p:sp>
        <p:nvSpPr>
          <p:cNvPr id="3" name="Tijdelijke aanduiding voor inhoud 2"/>
          <p:cNvSpPr>
            <a:spLocks noGrp="1"/>
          </p:cNvSpPr>
          <p:nvPr>
            <p:ph idx="1"/>
          </p:nvPr>
        </p:nvSpPr>
        <p:spPr>
          <a:xfrm>
            <a:off x="179295" y="1046480"/>
            <a:ext cx="11842376" cy="1066051"/>
          </a:xfrm>
        </p:spPr>
        <p:txBody>
          <a:bodyPr>
            <a:normAutofit fontScale="25000" lnSpcReduction="20000"/>
          </a:bodyPr>
          <a:lstStyle/>
          <a:p>
            <a:pPr marL="0" indent="0">
              <a:buNone/>
            </a:pPr>
            <a:r>
              <a:rPr lang="en-GB" sz="6000" dirty="0"/>
              <a:t>We start from a copy of the example made to demonstrate the inheritance strategy TABLE PER CLASS.</a:t>
            </a:r>
            <a:br>
              <a:rPr lang="nl-BE" sz="6000" dirty="0"/>
            </a:br>
            <a:r>
              <a:rPr lang="en-GB" sz="5600" dirty="0"/>
              <a:t>To this end, we take the following steps:</a:t>
            </a:r>
            <a:endParaRPr lang="nl-BE" sz="5600" dirty="0"/>
          </a:p>
          <a:p>
            <a:pPr>
              <a:buFontTx/>
              <a:buChar char="-"/>
            </a:pPr>
            <a:r>
              <a:rPr lang="en-GB" sz="5600" b="1" dirty="0"/>
              <a:t>Remove</a:t>
            </a:r>
            <a:r>
              <a:rPr lang="en-GB" sz="5600" dirty="0"/>
              <a:t> the newly created tables from the database</a:t>
            </a:r>
            <a:endParaRPr lang="nl-BE" sz="5600" dirty="0"/>
          </a:p>
          <a:p>
            <a:pPr>
              <a:buFontTx/>
              <a:buChar char="-"/>
            </a:pPr>
            <a:r>
              <a:rPr lang="en-GB" sz="5600" b="1" dirty="0"/>
              <a:t>Adjust</a:t>
            </a:r>
            <a:r>
              <a:rPr lang="en-GB" sz="5600" dirty="0"/>
              <a:t> the annotations in the PERSON class as follows:</a:t>
            </a:r>
            <a:endParaRPr lang="nl-BE" sz="5600" dirty="0"/>
          </a:p>
          <a:p>
            <a:pPr>
              <a:buFontTx/>
              <a:buChar char="-"/>
            </a:pPr>
            <a:endParaRPr lang="nl-BE" sz="2600" dirty="0"/>
          </a:p>
          <a:p>
            <a:pPr>
              <a:buFontTx/>
              <a:buChar char="-"/>
            </a:pPr>
            <a:endParaRPr lang="nl-BE" sz="2600" dirty="0"/>
          </a:p>
          <a:p>
            <a:pPr>
              <a:buFontTx/>
              <a:buChar char="-"/>
            </a:pPr>
            <a:endParaRPr lang="nl-BE" sz="2600" dirty="0"/>
          </a:p>
          <a:p>
            <a:pPr>
              <a:buFontTx/>
              <a:buChar char="-"/>
            </a:pPr>
            <a:endParaRPr lang="nl-BE" sz="2600" dirty="0"/>
          </a:p>
          <a:p>
            <a:pPr marL="0" indent="0">
              <a:buNone/>
            </a:pPr>
            <a:endParaRPr lang="nl-BE" dirty="0"/>
          </a:p>
          <a:p>
            <a:pPr marL="0" indent="0">
              <a:buNone/>
            </a:pPr>
            <a:endParaRPr lang="nl-BE" sz="2900" dirty="0"/>
          </a:p>
          <a:p>
            <a:pPr marL="0" indent="0">
              <a:buNone/>
            </a:pPr>
            <a:endParaRPr lang="nl-BE" dirty="0"/>
          </a:p>
          <a:p>
            <a:pPr marL="0" indent="0">
              <a:buNone/>
            </a:pPr>
            <a:endParaRPr lang="nl-BE" dirty="0"/>
          </a:p>
          <a:p>
            <a:pPr marL="0" indent="0">
              <a:buNone/>
            </a:pPr>
            <a:endParaRPr lang="nl-BE" sz="5600" dirty="0"/>
          </a:p>
          <a:p>
            <a:pPr marL="0" indent="0">
              <a:buNone/>
            </a:pPr>
            <a:endParaRPr lang="nl-BE" dirty="0"/>
          </a:p>
          <a:p>
            <a:pPr marL="0" indent="0">
              <a:buNone/>
            </a:pPr>
            <a:endParaRPr lang="nl-BE" dirty="0"/>
          </a:p>
          <a:p>
            <a:pPr marL="0" indent="0">
              <a:buNone/>
            </a:pPr>
            <a:endParaRPr lang="nl-BE" sz="2900" dirty="0"/>
          </a:p>
          <a:p>
            <a:pPr marL="0" indent="0">
              <a:buNone/>
            </a:pPr>
            <a:endParaRPr lang="nl-BE" sz="2900" dirty="0"/>
          </a:p>
          <a:p>
            <a:pPr marL="0" indent="0">
              <a:buNone/>
            </a:pPr>
            <a:endParaRPr lang="nl-BE" sz="2900" dirty="0"/>
          </a:p>
          <a:p>
            <a:pPr marL="0" indent="0">
              <a:buNone/>
            </a:pPr>
            <a:endParaRPr lang="nl-BE" dirty="0"/>
          </a:p>
          <a:p>
            <a:pPr marL="0" indent="0">
              <a:buNone/>
            </a:pPr>
            <a:endParaRPr lang="nl-BE" sz="2000" dirty="0"/>
          </a:p>
          <a:p>
            <a:pPr marL="0" indent="0">
              <a:buNone/>
            </a:pPr>
            <a:r>
              <a:rPr lang="nl-BE" sz="2000" dirty="0"/>
              <a:t>  </a:t>
            </a:r>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39</a:t>
            </a:fld>
            <a:endParaRPr lang="nl-NL"/>
          </a:p>
        </p:txBody>
      </p:sp>
      <p:sp>
        <p:nvSpPr>
          <p:cNvPr id="7" name="Rechthoek 6">
            <a:extLst>
              <a:ext uri="{FF2B5EF4-FFF2-40B4-BE49-F238E27FC236}">
                <a16:creationId xmlns:a16="http://schemas.microsoft.com/office/drawing/2014/main" id="{9805C5B3-334A-4763-8FC6-A58CE8B488A7}"/>
              </a:ext>
            </a:extLst>
          </p:cNvPr>
          <p:cNvSpPr/>
          <p:nvPr/>
        </p:nvSpPr>
        <p:spPr>
          <a:xfrm>
            <a:off x="174812" y="4024147"/>
            <a:ext cx="9806790" cy="1491468"/>
          </a:xfrm>
          <a:prstGeom prst="rect">
            <a:avLst/>
          </a:prstGeom>
          <a:ln/>
        </p:spPr>
        <p:style>
          <a:lnRef idx="2">
            <a:schemeClr val="accent6"/>
          </a:lnRef>
          <a:fillRef idx="1">
            <a:schemeClr val="lt1"/>
          </a:fillRef>
          <a:effectRef idx="0">
            <a:schemeClr val="accent6"/>
          </a:effectRef>
          <a:fontRef idx="minor">
            <a:schemeClr val="dk1"/>
          </a:fontRef>
        </p:style>
        <p:txBody>
          <a:bodyPr rtlCol="0" anchor="ctr"/>
          <a:lstStyle/>
          <a:p>
            <a:r>
              <a:rPr lang="nl-BE" sz="1400" dirty="0">
                <a:solidFill>
                  <a:srgbClr val="FF0000"/>
                </a:solidFill>
              </a:rPr>
              <a:t>@</a:t>
            </a:r>
            <a:r>
              <a:rPr lang="nl-BE" sz="1400" dirty="0" err="1">
                <a:solidFill>
                  <a:srgbClr val="FF0000"/>
                </a:solidFill>
              </a:rPr>
              <a:t>Inheritance</a:t>
            </a:r>
            <a:r>
              <a:rPr lang="nl-BE" sz="1400" dirty="0">
                <a:solidFill>
                  <a:srgbClr val="FF0000"/>
                </a:solidFill>
              </a:rPr>
              <a:t>(</a:t>
            </a:r>
            <a:r>
              <a:rPr lang="nl-BE" sz="1400" dirty="0" err="1">
                <a:solidFill>
                  <a:srgbClr val="FF0000"/>
                </a:solidFill>
              </a:rPr>
              <a:t>strategy</a:t>
            </a:r>
            <a:r>
              <a:rPr lang="nl-BE" sz="1400" dirty="0">
                <a:solidFill>
                  <a:srgbClr val="FF0000"/>
                </a:solidFill>
              </a:rPr>
              <a:t> = </a:t>
            </a:r>
            <a:r>
              <a:rPr lang="nl-BE" sz="1400" dirty="0" err="1">
                <a:solidFill>
                  <a:srgbClr val="FF0000"/>
                </a:solidFill>
              </a:rPr>
              <a:t>InheritanceType.TABLE_PER_CLASS</a:t>
            </a:r>
            <a:r>
              <a:rPr lang="nl-BE" sz="1400" dirty="0">
                <a:solidFill>
                  <a:srgbClr val="FF0000"/>
                </a:solidFill>
              </a:rPr>
              <a:t>)</a:t>
            </a:r>
          </a:p>
          <a:p>
            <a:r>
              <a:rPr lang="nl-BE" sz="1400" dirty="0">
                <a:solidFill>
                  <a:schemeClr val="tx1"/>
                </a:solidFill>
              </a:rPr>
              <a:t>@</a:t>
            </a:r>
            <a:r>
              <a:rPr lang="nl-BE" sz="1400" dirty="0" err="1">
                <a:solidFill>
                  <a:schemeClr val="tx1"/>
                </a:solidFill>
              </a:rPr>
              <a:t>Entity</a:t>
            </a:r>
            <a:endParaRPr lang="nl-BE" sz="1400" dirty="0">
              <a:solidFill>
                <a:schemeClr val="tx1"/>
              </a:solidFill>
            </a:endParaRPr>
          </a:p>
          <a:p>
            <a:pPr marL="0" indent="0">
              <a:buNone/>
            </a:pPr>
            <a:r>
              <a:rPr lang="en-US" sz="1400" dirty="0"/>
              <a:t>public class PERSON{</a:t>
            </a:r>
          </a:p>
          <a:p>
            <a:r>
              <a:rPr lang="en-US" sz="1400" dirty="0"/>
              <a:t>@Id</a:t>
            </a:r>
          </a:p>
          <a:p>
            <a:r>
              <a:rPr lang="en-US" sz="1400" dirty="0"/>
              <a:t>@</a:t>
            </a:r>
            <a:r>
              <a:rPr lang="en-US" sz="1400" dirty="0" err="1"/>
              <a:t>GeneratedValue</a:t>
            </a:r>
            <a:r>
              <a:rPr lang="en-US" sz="1400" dirty="0"/>
              <a:t>(strategy = </a:t>
            </a:r>
            <a:r>
              <a:rPr lang="en-US" sz="1400" dirty="0" err="1"/>
              <a:t>GenerationType.</a:t>
            </a:r>
            <a:r>
              <a:rPr lang="en-US" sz="1400" b="1" dirty="0" err="1">
                <a:solidFill>
                  <a:srgbClr val="FF0000"/>
                </a:solidFill>
              </a:rPr>
              <a:t>TABLE</a:t>
            </a:r>
            <a:r>
              <a:rPr lang="en-US" sz="1400" dirty="0"/>
              <a:t>)</a:t>
            </a:r>
          </a:p>
          <a:p>
            <a:r>
              <a:rPr lang="en-US" sz="1400" dirty="0"/>
              <a:t>    private long id;</a:t>
            </a:r>
          </a:p>
        </p:txBody>
      </p:sp>
      <p:sp>
        <p:nvSpPr>
          <p:cNvPr id="8" name="Rechthoek 7">
            <a:extLst>
              <a:ext uri="{FF2B5EF4-FFF2-40B4-BE49-F238E27FC236}">
                <a16:creationId xmlns:a16="http://schemas.microsoft.com/office/drawing/2014/main" id="{87975B2D-4F83-46EC-8B45-A80EFF17DC5A}"/>
              </a:ext>
            </a:extLst>
          </p:cNvPr>
          <p:cNvSpPr/>
          <p:nvPr/>
        </p:nvSpPr>
        <p:spPr>
          <a:xfrm>
            <a:off x="174812" y="2190040"/>
            <a:ext cx="9797825" cy="1470763"/>
          </a:xfrm>
          <a:prstGeom prst="rect">
            <a:avLst/>
          </a:prstGeom>
          <a:ln/>
        </p:spPr>
        <p:style>
          <a:lnRef idx="2">
            <a:schemeClr val="accent6"/>
          </a:lnRef>
          <a:fillRef idx="1">
            <a:schemeClr val="lt1"/>
          </a:fillRef>
          <a:effectRef idx="0">
            <a:schemeClr val="accent6"/>
          </a:effectRef>
          <a:fontRef idx="minor">
            <a:schemeClr val="dk1"/>
          </a:fontRef>
        </p:style>
        <p:txBody>
          <a:bodyPr rtlCol="0" anchor="ctr"/>
          <a:lstStyle/>
          <a:p>
            <a:r>
              <a:rPr lang="nl-BE" sz="1400" dirty="0">
                <a:solidFill>
                  <a:srgbClr val="FF0000"/>
                </a:solidFill>
              </a:rPr>
              <a:t>@</a:t>
            </a:r>
            <a:r>
              <a:rPr lang="nl-BE" sz="1400" dirty="0" err="1">
                <a:solidFill>
                  <a:srgbClr val="FF0000"/>
                </a:solidFill>
              </a:rPr>
              <a:t>Inheritance</a:t>
            </a:r>
            <a:r>
              <a:rPr lang="nl-BE" sz="1400" dirty="0">
                <a:solidFill>
                  <a:srgbClr val="FF0000"/>
                </a:solidFill>
              </a:rPr>
              <a:t>(</a:t>
            </a:r>
            <a:r>
              <a:rPr lang="nl-BE" sz="1400" dirty="0" err="1">
                <a:solidFill>
                  <a:srgbClr val="FF0000"/>
                </a:solidFill>
              </a:rPr>
              <a:t>strategy</a:t>
            </a:r>
            <a:r>
              <a:rPr lang="nl-BE" sz="1400" dirty="0">
                <a:solidFill>
                  <a:srgbClr val="FF0000"/>
                </a:solidFill>
              </a:rPr>
              <a:t> = </a:t>
            </a:r>
            <a:r>
              <a:rPr lang="nl-BE" sz="1400" dirty="0" err="1">
                <a:solidFill>
                  <a:srgbClr val="FF0000"/>
                </a:solidFill>
              </a:rPr>
              <a:t>InheritanceType.JOINED</a:t>
            </a:r>
            <a:r>
              <a:rPr lang="nl-BE" sz="1400" dirty="0">
                <a:solidFill>
                  <a:srgbClr val="FF0000"/>
                </a:solidFill>
              </a:rPr>
              <a:t>)</a:t>
            </a:r>
          </a:p>
          <a:p>
            <a:r>
              <a:rPr lang="nl-BE" sz="1400" dirty="0">
                <a:solidFill>
                  <a:schemeClr val="tx1"/>
                </a:solidFill>
              </a:rPr>
              <a:t>@</a:t>
            </a:r>
            <a:r>
              <a:rPr lang="nl-BE" sz="1400" dirty="0" err="1">
                <a:solidFill>
                  <a:schemeClr val="tx1"/>
                </a:solidFill>
              </a:rPr>
              <a:t>Entity</a:t>
            </a:r>
            <a:endParaRPr lang="nl-BE" sz="1400" dirty="0">
              <a:solidFill>
                <a:schemeClr val="tx1"/>
              </a:solidFill>
            </a:endParaRPr>
          </a:p>
          <a:p>
            <a:r>
              <a:rPr lang="en-US" sz="1400" dirty="0"/>
              <a:t>public class PERSON{</a:t>
            </a:r>
          </a:p>
          <a:p>
            <a:r>
              <a:rPr lang="en-US" sz="1400" dirty="0"/>
              <a:t>         @Id</a:t>
            </a:r>
          </a:p>
          <a:p>
            <a:r>
              <a:rPr lang="en-US" sz="1400" dirty="0"/>
              <a:t>         @</a:t>
            </a:r>
            <a:r>
              <a:rPr lang="en-US" sz="1400" dirty="0" err="1"/>
              <a:t>GeneratedValue</a:t>
            </a:r>
            <a:r>
              <a:rPr lang="en-US" sz="1400" dirty="0"/>
              <a:t>(strategy = </a:t>
            </a:r>
            <a:r>
              <a:rPr lang="en-US" sz="1400" dirty="0" err="1"/>
              <a:t>GenerationType.</a:t>
            </a:r>
            <a:r>
              <a:rPr lang="en-US" sz="1400" b="1" dirty="0" err="1">
                <a:solidFill>
                  <a:srgbClr val="FF0000"/>
                </a:solidFill>
              </a:rPr>
              <a:t>AUTO</a:t>
            </a:r>
            <a:r>
              <a:rPr lang="en-US" sz="1400" dirty="0"/>
              <a:t>)</a:t>
            </a:r>
          </a:p>
          <a:p>
            <a:r>
              <a:rPr lang="en-US" sz="1400" dirty="0"/>
              <a:t>         private long id;</a:t>
            </a:r>
          </a:p>
          <a:p>
            <a:r>
              <a:rPr lang="en-US" sz="1400" dirty="0"/>
              <a:t> </a:t>
            </a:r>
          </a:p>
        </p:txBody>
      </p:sp>
      <p:sp>
        <p:nvSpPr>
          <p:cNvPr id="9" name="Tijdelijke aanduiding voor inhoud 2">
            <a:extLst>
              <a:ext uri="{FF2B5EF4-FFF2-40B4-BE49-F238E27FC236}">
                <a16:creationId xmlns:a16="http://schemas.microsoft.com/office/drawing/2014/main" id="{197ACB2D-32B9-4649-BFE6-3AD4A2FD0D8B}"/>
              </a:ext>
            </a:extLst>
          </p:cNvPr>
          <p:cNvSpPr txBox="1">
            <a:spLocks/>
          </p:cNvSpPr>
          <p:nvPr/>
        </p:nvSpPr>
        <p:spPr>
          <a:xfrm>
            <a:off x="174812" y="3744915"/>
            <a:ext cx="11842376" cy="302323"/>
          </a:xfrm>
          <a:prstGeom prst="rect">
            <a:avLst/>
          </a:prstGeom>
        </p:spPr>
        <p:txBody>
          <a:bodyPr vert="horz" lIns="91440" tIns="45720" rIns="91440" bIns="45720" rtlCol="0">
            <a:normAutofit fontScale="25000" lnSpcReduction="20000"/>
          </a:bodyPr>
          <a:lstStyle>
            <a:lvl1pPr marL="228600" indent="-228600" algn="l" defTabSz="914400" rtl="0" eaLnBrk="1" latinLnBrk="0" hangingPunct="1">
              <a:lnSpc>
                <a:spcPct val="90000"/>
              </a:lnSpc>
              <a:spcBef>
                <a:spcPts val="1000"/>
              </a:spcBef>
              <a:buClr>
                <a:srgbClr val="D02023"/>
              </a:buClr>
              <a:buSzPct val="120000"/>
              <a:buFont typeface="Arial" panose="020B0604020202020204" pitchFamily="34" charset="0"/>
              <a:buChar char="•"/>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538163" indent="-269875" algn="l" defTabSz="914400" rtl="0" eaLnBrk="1" latinLnBrk="0" hangingPunct="1">
              <a:lnSpc>
                <a:spcPct val="90000"/>
              </a:lnSpc>
              <a:spcBef>
                <a:spcPts val="500"/>
              </a:spcBef>
              <a:buClr>
                <a:srgbClr val="006EBA"/>
              </a:buClr>
              <a:buSzPct val="120000"/>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nl-BE" sz="5600" dirty="0" err="1"/>
              <a:t>becomes</a:t>
            </a:r>
            <a:endParaRPr lang="nl-BE" sz="5600" dirty="0"/>
          </a:p>
          <a:p>
            <a:pPr marL="0" indent="0">
              <a:buFont typeface="Arial" panose="020B0604020202020204" pitchFamily="34" charset="0"/>
              <a:buNone/>
            </a:pPr>
            <a:endParaRPr lang="nl-BE" sz="2000" dirty="0"/>
          </a:p>
          <a:p>
            <a:pPr marL="0" indent="0">
              <a:buFont typeface="Arial" panose="020B0604020202020204" pitchFamily="34" charset="0"/>
              <a:buNone/>
            </a:pPr>
            <a:r>
              <a:rPr lang="nl-BE" sz="2000" dirty="0"/>
              <a:t>  </a:t>
            </a:r>
          </a:p>
        </p:txBody>
      </p:sp>
      <p:sp>
        <p:nvSpPr>
          <p:cNvPr id="10" name="Tijdelijke aanduiding voor inhoud 2">
            <a:extLst>
              <a:ext uri="{FF2B5EF4-FFF2-40B4-BE49-F238E27FC236}">
                <a16:creationId xmlns:a16="http://schemas.microsoft.com/office/drawing/2014/main" id="{D76CCDBB-04FE-4049-95D2-792EBF679F82}"/>
              </a:ext>
            </a:extLst>
          </p:cNvPr>
          <p:cNvSpPr txBox="1">
            <a:spLocks/>
          </p:cNvSpPr>
          <p:nvPr/>
        </p:nvSpPr>
        <p:spPr>
          <a:xfrm>
            <a:off x="174812" y="5593124"/>
            <a:ext cx="10160679" cy="531385"/>
          </a:xfrm>
          <a:prstGeom prst="rect">
            <a:avLst/>
          </a:prstGeom>
        </p:spPr>
        <p:txBody>
          <a:bodyPr vert="horz" lIns="91440" tIns="45720" rIns="91440" bIns="45720" rtlCol="0">
            <a:normAutofit fontScale="25000" lnSpcReduction="20000"/>
          </a:bodyPr>
          <a:lstStyle>
            <a:lvl1pPr marL="228600" indent="-228600" algn="l" defTabSz="914400" rtl="0" eaLnBrk="1" latinLnBrk="0" hangingPunct="1">
              <a:lnSpc>
                <a:spcPct val="90000"/>
              </a:lnSpc>
              <a:spcBef>
                <a:spcPts val="1000"/>
              </a:spcBef>
              <a:buClr>
                <a:srgbClr val="D02023"/>
              </a:buClr>
              <a:buSzPct val="120000"/>
              <a:buFont typeface="Arial" panose="020B0604020202020204" pitchFamily="34" charset="0"/>
              <a:buChar char="•"/>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538163" indent="-269875" algn="l" defTabSz="914400" rtl="0" eaLnBrk="1" latinLnBrk="0" hangingPunct="1">
              <a:lnSpc>
                <a:spcPct val="90000"/>
              </a:lnSpc>
              <a:spcBef>
                <a:spcPts val="500"/>
              </a:spcBef>
              <a:buClr>
                <a:srgbClr val="006EBA"/>
              </a:buClr>
              <a:buSzPct val="120000"/>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5600" dirty="0"/>
              <a:t>So we also adjust the autonumbering generation because </a:t>
            </a:r>
            <a:r>
              <a:rPr lang="en-GB" sz="5600" dirty="0" err="1"/>
              <a:t>GenerationType.AUTO</a:t>
            </a:r>
            <a:r>
              <a:rPr lang="en-GB" sz="5600" dirty="0"/>
              <a:t> cannot be combined with the Table Per Class inheritance strategy and </a:t>
            </a:r>
            <a:r>
              <a:rPr lang="en-GB" sz="5600" dirty="0" err="1"/>
              <a:t>Mysql</a:t>
            </a:r>
            <a:r>
              <a:rPr lang="en-GB" sz="5600" dirty="0"/>
              <a:t>.</a:t>
            </a:r>
            <a:endParaRPr lang="nl-BE" sz="5600" dirty="0"/>
          </a:p>
          <a:p>
            <a:pPr marL="0" indent="0">
              <a:buFont typeface="Arial" panose="020B0604020202020204" pitchFamily="34" charset="0"/>
              <a:buNone/>
            </a:pPr>
            <a:r>
              <a:rPr lang="nl-BE" sz="4400" dirty="0"/>
              <a:t>  </a:t>
            </a:r>
          </a:p>
        </p:txBody>
      </p:sp>
      <p:sp>
        <p:nvSpPr>
          <p:cNvPr id="11" name="Tijdelijke aanduiding voor inhoud 2">
            <a:extLst>
              <a:ext uri="{FF2B5EF4-FFF2-40B4-BE49-F238E27FC236}">
                <a16:creationId xmlns:a16="http://schemas.microsoft.com/office/drawing/2014/main" id="{1B2943B0-1A81-4950-B1E2-73A4CAB61CF9}"/>
              </a:ext>
            </a:extLst>
          </p:cNvPr>
          <p:cNvSpPr txBox="1">
            <a:spLocks/>
          </p:cNvSpPr>
          <p:nvPr/>
        </p:nvSpPr>
        <p:spPr>
          <a:xfrm>
            <a:off x="174812" y="6152597"/>
            <a:ext cx="11842376" cy="30232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D02023"/>
              </a:buClr>
              <a:buSzPct val="120000"/>
              <a:buFont typeface="Arial" panose="020B0604020202020204" pitchFamily="34" charset="0"/>
              <a:buChar char="•"/>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538163" indent="-269875" algn="l" defTabSz="914400" rtl="0" eaLnBrk="1" latinLnBrk="0" hangingPunct="1">
              <a:lnSpc>
                <a:spcPct val="90000"/>
              </a:lnSpc>
              <a:spcBef>
                <a:spcPts val="500"/>
              </a:spcBef>
              <a:buClr>
                <a:srgbClr val="006EBA"/>
              </a:buClr>
              <a:buSzPct val="120000"/>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400" dirty="0"/>
              <a:t>In the subclasses we don't have to change anything
</a:t>
            </a:r>
            <a:endParaRPr lang="nl-BE" sz="1400" dirty="0"/>
          </a:p>
          <a:p>
            <a:pPr marL="0" indent="0">
              <a:buFont typeface="Arial" panose="020B0604020202020204" pitchFamily="34" charset="0"/>
              <a:buNone/>
            </a:pPr>
            <a:r>
              <a:rPr lang="nl-BE" sz="1100" dirty="0"/>
              <a:t>  </a:t>
            </a:r>
          </a:p>
        </p:txBody>
      </p:sp>
    </p:spTree>
    <p:extLst>
      <p:ext uri="{BB962C8B-B14F-4D97-AF65-F5344CB8AC3E}">
        <p14:creationId xmlns:p14="http://schemas.microsoft.com/office/powerpoint/2010/main" val="472983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BE" dirty="0" err="1"/>
              <a:t>Strategies</a:t>
            </a:r>
            <a:r>
              <a:rPr lang="nl-BE" dirty="0"/>
              <a:t>
</a:t>
            </a:r>
          </a:p>
        </p:txBody>
      </p:sp>
      <p:sp>
        <p:nvSpPr>
          <p:cNvPr id="3" name="Tijdelijke aanduiding voor inhoud 2"/>
          <p:cNvSpPr>
            <a:spLocks noGrp="1"/>
          </p:cNvSpPr>
          <p:nvPr>
            <p:ph idx="1"/>
          </p:nvPr>
        </p:nvSpPr>
        <p:spPr/>
        <p:txBody>
          <a:bodyPr>
            <a:normAutofit/>
          </a:bodyPr>
          <a:lstStyle/>
          <a:p>
            <a:r>
              <a:rPr lang="en-GB" sz="2000" dirty="0"/>
              <a:t>JPA foresees 3 inheritance strategies:</a:t>
            </a:r>
            <a:endParaRPr lang="nl-BE" sz="2000" dirty="0"/>
          </a:p>
          <a:p>
            <a:pPr marL="801687" lvl="1" indent="-457200">
              <a:buSzPct val="90000"/>
              <a:buFont typeface="+mj-lt"/>
              <a:buAutoNum type="arabicPeriod"/>
            </a:pPr>
            <a:r>
              <a:rPr lang="en-GB" dirty="0"/>
              <a:t>One table for all classes in the hierarchy </a:t>
            </a:r>
            <a:r>
              <a:rPr lang="en-GB" dirty="0" err="1"/>
              <a:t>cfr</a:t>
            </a:r>
            <a:r>
              <a:rPr lang="en-GB" dirty="0"/>
              <a:t>. "</a:t>
            </a:r>
            <a:r>
              <a:rPr lang="en-GB" dirty="0" err="1"/>
              <a:t>modeling</a:t>
            </a:r>
            <a:r>
              <a:rPr lang="en-GB" dirty="0"/>
              <a:t> by supertype"</a:t>
            </a:r>
            <a:endParaRPr lang="nl-BE" dirty="0"/>
          </a:p>
          <a:p>
            <a:pPr marL="801687" lvl="1" indent="-457200">
              <a:buSzPct val="90000"/>
              <a:buFont typeface="+mj-lt"/>
              <a:buAutoNum type="arabicPeriod"/>
            </a:pPr>
            <a:r>
              <a:rPr lang="en-GB" dirty="0"/>
              <a:t>A table per class with interrelationships</a:t>
            </a:r>
            <a:endParaRPr lang="nl-BE" dirty="0"/>
          </a:p>
          <a:p>
            <a:pPr marL="801687" lvl="1" indent="-457200">
              <a:buSzPct val="90000"/>
              <a:buFont typeface="+mj-lt"/>
              <a:buAutoNum type="arabicPeriod"/>
            </a:pPr>
            <a:r>
              <a:rPr lang="en-GB" dirty="0"/>
              <a:t>A table per concrete class without interrelationships</a:t>
            </a:r>
            <a:br>
              <a:rPr lang="en-GB" dirty="0"/>
            </a:br>
            <a:r>
              <a:rPr lang="en-GB" dirty="0" err="1"/>
              <a:t>Cfr</a:t>
            </a:r>
            <a:r>
              <a:rPr lang="en-GB" dirty="0"/>
              <a:t>. "model by subtype" but also with a table for the supertype if it is not abstract</a:t>
            </a:r>
            <a:endParaRPr lang="nl-BE" dirty="0"/>
          </a:p>
          <a:p>
            <a:pPr marL="801687" lvl="1" indent="-457200">
              <a:buSzPct val="90000"/>
              <a:buFont typeface="+mj-lt"/>
              <a:buAutoNum type="arabicPeriod"/>
            </a:pPr>
            <a:r>
              <a:rPr lang="en-GB" dirty="0"/>
              <a:t>1 table per direct subclass if the superclass is not an Entity</a:t>
            </a:r>
          </a:p>
          <a:p>
            <a:pPr marL="344487" lvl="1" indent="0">
              <a:buSzPct val="90000"/>
              <a:buNone/>
            </a:pPr>
            <a:endParaRPr lang="en-GB" dirty="0"/>
          </a:p>
          <a:p>
            <a:pPr marL="344487" lvl="1" indent="0">
              <a:buSzPct val="90000"/>
              <a:buNone/>
            </a:pPr>
            <a:r>
              <a:rPr lang="en-GB" dirty="0"/>
              <a:t>These are implemented with the annotation:</a:t>
            </a:r>
            <a:endParaRPr lang="nl-BE" sz="2000" dirty="0"/>
          </a:p>
          <a:p>
            <a:r>
              <a:rPr lang="nl-BE" dirty="0">
                <a:solidFill>
                  <a:srgbClr val="FF0000"/>
                </a:solidFill>
              </a:rPr>
              <a:t>@Inheritance</a:t>
            </a:r>
            <a:r>
              <a:rPr lang="nl-BE" sz="2000" dirty="0">
                <a:solidFill>
                  <a:srgbClr val="FF0000"/>
                </a:solidFill>
              </a:rPr>
              <a:t> </a:t>
            </a:r>
            <a:r>
              <a:rPr lang="nl-BE" sz="2000" dirty="0" err="1"/>
              <a:t>with</a:t>
            </a:r>
            <a:r>
              <a:rPr lang="nl-BE" sz="2000" dirty="0"/>
              <a:t> </a:t>
            </a:r>
            <a:r>
              <a:rPr lang="nl-BE" sz="2000" dirty="0" err="1"/>
              <a:t>the</a:t>
            </a:r>
            <a:r>
              <a:rPr lang="nl-BE" sz="2000" dirty="0"/>
              <a:t> </a:t>
            </a:r>
            <a:r>
              <a:rPr lang="nl-BE" sz="2000" dirty="0" err="1"/>
              <a:t>attribute</a:t>
            </a:r>
            <a:r>
              <a:rPr lang="nl-BE" sz="2000" dirty="0"/>
              <a:t>  </a:t>
            </a:r>
            <a:r>
              <a:rPr lang="nl-BE" dirty="0" err="1">
                <a:solidFill>
                  <a:srgbClr val="FF0000"/>
                </a:solidFill>
              </a:rPr>
              <a:t>strategy</a:t>
            </a:r>
            <a:r>
              <a:rPr lang="nl-BE" dirty="0">
                <a:solidFill>
                  <a:srgbClr val="FF0000"/>
                </a:solidFill>
              </a:rPr>
              <a:t> </a:t>
            </a:r>
            <a:r>
              <a:rPr lang="nl-BE" sz="2000" dirty="0" err="1"/>
              <a:t>with</a:t>
            </a:r>
            <a:r>
              <a:rPr lang="nl-BE" sz="2000" dirty="0"/>
              <a:t> </a:t>
            </a:r>
            <a:r>
              <a:rPr lang="nl-BE" sz="2000" dirty="0" err="1"/>
              <a:t>possibilities</a:t>
            </a:r>
            <a:endParaRPr lang="nl-BE" sz="2000" dirty="0"/>
          </a:p>
          <a:p>
            <a:pPr marL="1150937" lvl="2" indent="-457200">
              <a:buClr>
                <a:srgbClr val="0033CC"/>
              </a:buClr>
              <a:buSzPct val="90000"/>
              <a:buFont typeface="+mj-lt"/>
              <a:buAutoNum type="arabicPeriod"/>
            </a:pPr>
            <a:r>
              <a:rPr lang="nl-BE" dirty="0"/>
              <a:t>SINGLE_TABLE (default)</a:t>
            </a:r>
          </a:p>
          <a:p>
            <a:pPr marL="1150937" lvl="2" indent="-457200">
              <a:buClr>
                <a:srgbClr val="0033CC"/>
              </a:buClr>
              <a:buSzPct val="90000"/>
              <a:buFont typeface="+mj-lt"/>
              <a:buAutoNum type="arabicPeriod"/>
            </a:pPr>
            <a:r>
              <a:rPr lang="nl-BE" dirty="0"/>
              <a:t>JOINED</a:t>
            </a:r>
          </a:p>
          <a:p>
            <a:pPr marL="1150937" lvl="2" indent="-457200">
              <a:buClr>
                <a:srgbClr val="0033CC"/>
              </a:buClr>
              <a:buSzPct val="90000"/>
              <a:buFont typeface="+mj-lt"/>
              <a:buAutoNum type="arabicPeriod"/>
            </a:pPr>
            <a:r>
              <a:rPr lang="nl-BE" dirty="0"/>
              <a:t>TABLE_PER_CLASS</a:t>
            </a:r>
          </a:p>
          <a:p>
            <a:r>
              <a:rPr lang="nl-BE" sz="2000" dirty="0">
                <a:solidFill>
                  <a:srgbClr val="FF0000"/>
                </a:solidFill>
              </a:rPr>
              <a:t>@MappedSuperclass: </a:t>
            </a:r>
            <a:r>
              <a:rPr lang="en-GB" sz="2000" dirty="0"/>
              <a:t>if the Superclass is not an Entity</a:t>
            </a:r>
            <a:endParaRPr lang="nl-BE" sz="2000" dirty="0"/>
          </a:p>
          <a:p>
            <a:pPr lvl="1"/>
            <a:endParaRPr lang="nl-BE" sz="1800"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4</a:t>
            </a:fld>
            <a:endParaRPr lang="nl-NL"/>
          </a:p>
        </p:txBody>
      </p:sp>
    </p:spTree>
    <p:extLst>
      <p:ext uri="{BB962C8B-B14F-4D97-AF65-F5344CB8AC3E}">
        <p14:creationId xmlns:p14="http://schemas.microsoft.com/office/powerpoint/2010/main" val="388519565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BE" sz="2800" dirty="0"/>
              <a:t>Testing TABLE_PER_CLASS </a:t>
            </a:r>
            <a:r>
              <a:rPr lang="nl-BE" sz="2800" dirty="0" err="1"/>
              <a:t>inheritance</a:t>
            </a:r>
            <a:r>
              <a:rPr lang="nl-BE" sz="2800" dirty="0"/>
              <a:t> </a:t>
            </a:r>
            <a:r>
              <a:rPr lang="nl-BE" sz="2800" dirty="0" err="1"/>
              <a:t>strategy</a:t>
            </a:r>
            <a:endParaRPr lang="nl-BE" sz="2800" dirty="0"/>
          </a:p>
        </p:txBody>
      </p:sp>
      <p:sp>
        <p:nvSpPr>
          <p:cNvPr id="3" name="Tijdelijke aanduiding voor inhoud 2"/>
          <p:cNvSpPr>
            <a:spLocks noGrp="1"/>
          </p:cNvSpPr>
          <p:nvPr>
            <p:ph idx="1"/>
          </p:nvPr>
        </p:nvSpPr>
        <p:spPr>
          <a:xfrm>
            <a:off x="0" y="1138518"/>
            <a:ext cx="12496800" cy="5154705"/>
          </a:xfrm>
        </p:spPr>
        <p:txBody>
          <a:bodyPr>
            <a:normAutofit/>
          </a:bodyPr>
          <a:lstStyle/>
          <a:p>
            <a:pPr marL="0" indent="0">
              <a:buNone/>
            </a:pPr>
            <a:r>
              <a:rPr lang="en-GB" sz="2000" dirty="0"/>
              <a:t>We run the web app again and add the following Customer, Employee and Executive:
</a:t>
            </a:r>
            <a:endParaRPr lang="nl-BE" sz="2000"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40</a:t>
            </a:fld>
            <a:endParaRPr lang="nl-NL"/>
          </a:p>
        </p:txBody>
      </p:sp>
      <p:pic>
        <p:nvPicPr>
          <p:cNvPr id="9" name="Picture 8">
            <a:extLst>
              <a:ext uri="{FF2B5EF4-FFF2-40B4-BE49-F238E27FC236}">
                <a16:creationId xmlns:a16="http://schemas.microsoft.com/office/drawing/2014/main" id="{4BEDC8A2-2F9E-47AC-8F88-DDA06CEC7C4D}"/>
              </a:ext>
            </a:extLst>
          </p:cNvPr>
          <p:cNvPicPr>
            <a:picLocks noChangeAspect="1"/>
          </p:cNvPicPr>
          <p:nvPr/>
        </p:nvPicPr>
        <p:blipFill>
          <a:blip r:embed="rId2"/>
          <a:stretch>
            <a:fillRect/>
          </a:stretch>
        </p:blipFill>
        <p:spPr>
          <a:xfrm>
            <a:off x="766762" y="2073088"/>
            <a:ext cx="2505075" cy="1524000"/>
          </a:xfrm>
          <a:prstGeom prst="rect">
            <a:avLst/>
          </a:prstGeom>
        </p:spPr>
      </p:pic>
      <p:pic>
        <p:nvPicPr>
          <p:cNvPr id="10" name="Picture 9">
            <a:extLst>
              <a:ext uri="{FF2B5EF4-FFF2-40B4-BE49-F238E27FC236}">
                <a16:creationId xmlns:a16="http://schemas.microsoft.com/office/drawing/2014/main" id="{4365C03B-E1F6-4708-A787-FF2D00B2772C}"/>
              </a:ext>
            </a:extLst>
          </p:cNvPr>
          <p:cNvPicPr>
            <a:picLocks noChangeAspect="1"/>
          </p:cNvPicPr>
          <p:nvPr/>
        </p:nvPicPr>
        <p:blipFill>
          <a:blip r:embed="rId3"/>
          <a:stretch>
            <a:fillRect/>
          </a:stretch>
        </p:blipFill>
        <p:spPr>
          <a:xfrm>
            <a:off x="4214812" y="2015938"/>
            <a:ext cx="2371725" cy="1581150"/>
          </a:xfrm>
          <a:prstGeom prst="rect">
            <a:avLst/>
          </a:prstGeom>
        </p:spPr>
      </p:pic>
      <p:pic>
        <p:nvPicPr>
          <p:cNvPr id="11" name="Picture 10">
            <a:extLst>
              <a:ext uri="{FF2B5EF4-FFF2-40B4-BE49-F238E27FC236}">
                <a16:creationId xmlns:a16="http://schemas.microsoft.com/office/drawing/2014/main" id="{F3441B7D-CCAC-4A2A-8528-BE73D22EF317}"/>
              </a:ext>
            </a:extLst>
          </p:cNvPr>
          <p:cNvPicPr>
            <a:picLocks noChangeAspect="1"/>
          </p:cNvPicPr>
          <p:nvPr/>
        </p:nvPicPr>
        <p:blipFill>
          <a:blip r:embed="rId4"/>
          <a:stretch>
            <a:fillRect/>
          </a:stretch>
        </p:blipFill>
        <p:spPr>
          <a:xfrm>
            <a:off x="7486648" y="2074961"/>
            <a:ext cx="2247901" cy="1741202"/>
          </a:xfrm>
          <a:prstGeom prst="rect">
            <a:avLst/>
          </a:prstGeom>
        </p:spPr>
      </p:pic>
    </p:spTree>
    <p:extLst>
      <p:ext uri="{BB962C8B-B14F-4D97-AF65-F5344CB8AC3E}">
        <p14:creationId xmlns:p14="http://schemas.microsoft.com/office/powerpoint/2010/main" val="204623591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lvl="2"/>
            <a:r>
              <a:rPr lang="nl-BE" sz="2500" kern="1200" dirty="0" err="1">
                <a:solidFill>
                  <a:srgbClr val="006EBA"/>
                </a:solidFill>
                <a:latin typeface="Verdana" panose="020B0604030504040204" pitchFamily="34" charset="0"/>
                <a:ea typeface="Verdana" panose="020B0604030504040204" pitchFamily="34" charset="0"/>
              </a:rPr>
              <a:t>Result</a:t>
            </a:r>
            <a:r>
              <a:rPr lang="nl-BE" sz="2500" kern="1200" dirty="0">
                <a:solidFill>
                  <a:srgbClr val="006EBA"/>
                </a:solidFill>
                <a:latin typeface="Verdana" panose="020B0604030504040204" pitchFamily="34" charset="0"/>
                <a:ea typeface="Verdana" panose="020B0604030504040204" pitchFamily="34" charset="0"/>
              </a:rPr>
              <a:t> database </a:t>
            </a:r>
            <a:r>
              <a:rPr lang="nl-BE" sz="2500" kern="1200" dirty="0" err="1">
                <a:solidFill>
                  <a:srgbClr val="006EBA"/>
                </a:solidFill>
                <a:latin typeface="Verdana" panose="020B0604030504040204" pitchFamily="34" charset="0"/>
                <a:ea typeface="Verdana" panose="020B0604030504040204" pitchFamily="34" charset="0"/>
              </a:rPr>
              <a:t>inheritance</a:t>
            </a:r>
            <a:r>
              <a:rPr lang="nl-BE" sz="2500" kern="1200" dirty="0">
                <a:solidFill>
                  <a:srgbClr val="006EBA"/>
                </a:solidFill>
                <a:latin typeface="Verdana" panose="020B0604030504040204" pitchFamily="34" charset="0"/>
                <a:ea typeface="Verdana" panose="020B0604030504040204" pitchFamily="34" charset="0"/>
              </a:rPr>
              <a:t> </a:t>
            </a:r>
            <a:r>
              <a:rPr lang="nl-BE" sz="2500" kern="1200" dirty="0" err="1">
                <a:solidFill>
                  <a:srgbClr val="006EBA"/>
                </a:solidFill>
                <a:latin typeface="Verdana" panose="020B0604030504040204" pitchFamily="34" charset="0"/>
                <a:ea typeface="Verdana" panose="020B0604030504040204" pitchFamily="34" charset="0"/>
              </a:rPr>
              <a:t>strategy</a:t>
            </a:r>
            <a:r>
              <a:rPr lang="nl-BE" sz="2500" kern="1200" dirty="0">
                <a:solidFill>
                  <a:srgbClr val="006EBA"/>
                </a:solidFill>
                <a:latin typeface="Verdana" panose="020B0604030504040204" pitchFamily="34" charset="0"/>
                <a:ea typeface="Verdana" panose="020B0604030504040204" pitchFamily="34" charset="0"/>
              </a:rPr>
              <a:t> TABLE_PER_CLASS</a:t>
            </a:r>
          </a:p>
        </p:txBody>
      </p:sp>
      <p:sp>
        <p:nvSpPr>
          <p:cNvPr id="3" name="Tijdelijke aanduiding voor inhoud 2"/>
          <p:cNvSpPr>
            <a:spLocks noGrp="1"/>
          </p:cNvSpPr>
          <p:nvPr>
            <p:ph idx="1"/>
          </p:nvPr>
        </p:nvSpPr>
        <p:spPr>
          <a:xfrm>
            <a:off x="179295" y="1099128"/>
            <a:ext cx="11842376" cy="5194096"/>
          </a:xfrm>
        </p:spPr>
        <p:txBody>
          <a:bodyPr>
            <a:normAutofit/>
          </a:bodyPr>
          <a:lstStyle/>
          <a:p>
            <a:r>
              <a:rPr lang="en-GB" sz="1800" dirty="0"/>
              <a:t>This inheritance strategy results in a table per class with a column for each attribute.  In this example, the following tables</a:t>
            </a:r>
            <a:r>
              <a:rPr lang="nl-BE" sz="1800" dirty="0"/>
              <a:t>:</a:t>
            </a:r>
          </a:p>
          <a:p>
            <a:pPr lvl="1"/>
            <a:r>
              <a:rPr lang="nl-BE" sz="1600" dirty="0"/>
              <a:t>PERSON </a:t>
            </a:r>
            <a:r>
              <a:rPr lang="nl-BE" sz="1600" dirty="0" err="1"/>
              <a:t>with</a:t>
            </a:r>
            <a:r>
              <a:rPr lang="nl-BE" sz="1600" dirty="0"/>
              <a:t> ID, NAME</a:t>
            </a:r>
          </a:p>
          <a:p>
            <a:pPr lvl="1"/>
            <a:r>
              <a:rPr lang="nl-BE" sz="1600" dirty="0"/>
              <a:t>CUSTOMER </a:t>
            </a:r>
            <a:r>
              <a:rPr lang="nl-BE" sz="1600" dirty="0" err="1"/>
              <a:t>with</a:t>
            </a:r>
            <a:r>
              <a:rPr lang="nl-BE" sz="1600" dirty="0"/>
              <a:t> ID, NAME, DISCOUNT</a:t>
            </a:r>
          </a:p>
          <a:p>
            <a:pPr lvl="1"/>
            <a:r>
              <a:rPr lang="nl-BE" sz="1600" dirty="0"/>
              <a:t>EMPLOYEE </a:t>
            </a:r>
            <a:r>
              <a:rPr lang="nl-BE" sz="1600" dirty="0" err="1"/>
              <a:t>with</a:t>
            </a:r>
            <a:r>
              <a:rPr lang="nl-BE" sz="1600" dirty="0"/>
              <a:t> ID, NAME, SALARY</a:t>
            </a:r>
          </a:p>
          <a:p>
            <a:pPr lvl="1"/>
            <a:r>
              <a:rPr lang="nl-BE" sz="1600" dirty="0"/>
              <a:t>EXECUTIVE </a:t>
            </a:r>
            <a:r>
              <a:rPr lang="nl-BE" sz="1600" dirty="0" err="1"/>
              <a:t>with</a:t>
            </a:r>
            <a:r>
              <a:rPr lang="nl-BE" sz="1600" dirty="0"/>
              <a:t> ID, NAME, SALARY, BONUS</a:t>
            </a:r>
          </a:p>
          <a:p>
            <a:pPr lvl="1"/>
            <a:endParaRPr lang="nl-BE"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41</a:t>
            </a:fld>
            <a:endParaRPr lang="nl-NL"/>
          </a:p>
        </p:txBody>
      </p:sp>
      <p:pic>
        <p:nvPicPr>
          <p:cNvPr id="11" name="Afbeelding 10">
            <a:extLst>
              <a:ext uri="{FF2B5EF4-FFF2-40B4-BE49-F238E27FC236}">
                <a16:creationId xmlns:a16="http://schemas.microsoft.com/office/drawing/2014/main" id="{EFC08EC7-75CE-416C-A38B-8CDCB11886E6}"/>
              </a:ext>
            </a:extLst>
          </p:cNvPr>
          <p:cNvPicPr>
            <a:picLocks noChangeAspect="1"/>
          </p:cNvPicPr>
          <p:nvPr/>
        </p:nvPicPr>
        <p:blipFill>
          <a:blip r:embed="rId2"/>
          <a:stretch>
            <a:fillRect/>
          </a:stretch>
        </p:blipFill>
        <p:spPr>
          <a:xfrm>
            <a:off x="6303563" y="2176943"/>
            <a:ext cx="1760705" cy="1252057"/>
          </a:xfrm>
          <a:prstGeom prst="rect">
            <a:avLst/>
          </a:prstGeom>
          <a:ln>
            <a:solidFill>
              <a:schemeClr val="tx1"/>
            </a:solidFill>
          </a:ln>
        </p:spPr>
      </p:pic>
      <p:pic>
        <p:nvPicPr>
          <p:cNvPr id="12" name="Picture 11">
            <a:extLst>
              <a:ext uri="{FF2B5EF4-FFF2-40B4-BE49-F238E27FC236}">
                <a16:creationId xmlns:a16="http://schemas.microsoft.com/office/drawing/2014/main" id="{FC83B82C-C4D4-44B1-A1FF-69AB12D0570C}"/>
              </a:ext>
            </a:extLst>
          </p:cNvPr>
          <p:cNvPicPr>
            <a:picLocks noChangeAspect="1"/>
          </p:cNvPicPr>
          <p:nvPr/>
        </p:nvPicPr>
        <p:blipFill>
          <a:blip r:embed="rId3"/>
          <a:stretch>
            <a:fillRect/>
          </a:stretch>
        </p:blipFill>
        <p:spPr>
          <a:xfrm>
            <a:off x="8633930" y="1818848"/>
            <a:ext cx="3115652" cy="2282114"/>
          </a:xfrm>
          <a:prstGeom prst="rect">
            <a:avLst/>
          </a:prstGeom>
        </p:spPr>
      </p:pic>
      <p:pic>
        <p:nvPicPr>
          <p:cNvPr id="13" name="Picture 12">
            <a:extLst>
              <a:ext uri="{FF2B5EF4-FFF2-40B4-BE49-F238E27FC236}">
                <a16:creationId xmlns:a16="http://schemas.microsoft.com/office/drawing/2014/main" id="{A47D0A49-3E47-4A35-B4A2-37C94BF599FA}"/>
              </a:ext>
            </a:extLst>
          </p:cNvPr>
          <p:cNvPicPr>
            <a:picLocks noChangeAspect="1"/>
          </p:cNvPicPr>
          <p:nvPr/>
        </p:nvPicPr>
        <p:blipFill>
          <a:blip r:embed="rId4"/>
          <a:stretch>
            <a:fillRect/>
          </a:stretch>
        </p:blipFill>
        <p:spPr>
          <a:xfrm>
            <a:off x="4030547" y="5075933"/>
            <a:ext cx="1943100" cy="485775"/>
          </a:xfrm>
          <a:prstGeom prst="rect">
            <a:avLst/>
          </a:prstGeom>
        </p:spPr>
      </p:pic>
      <p:pic>
        <p:nvPicPr>
          <p:cNvPr id="15" name="Picture 14">
            <a:extLst>
              <a:ext uri="{FF2B5EF4-FFF2-40B4-BE49-F238E27FC236}">
                <a16:creationId xmlns:a16="http://schemas.microsoft.com/office/drawing/2014/main" id="{8DFA97E3-FF0A-4E24-9410-D5E00058E668}"/>
              </a:ext>
            </a:extLst>
          </p:cNvPr>
          <p:cNvPicPr>
            <a:picLocks noChangeAspect="1"/>
          </p:cNvPicPr>
          <p:nvPr/>
        </p:nvPicPr>
        <p:blipFill>
          <a:blip r:embed="rId5"/>
          <a:stretch>
            <a:fillRect/>
          </a:stretch>
        </p:blipFill>
        <p:spPr>
          <a:xfrm>
            <a:off x="7687796" y="4199523"/>
            <a:ext cx="4333875" cy="523875"/>
          </a:xfrm>
          <a:prstGeom prst="rect">
            <a:avLst/>
          </a:prstGeom>
        </p:spPr>
      </p:pic>
      <p:pic>
        <p:nvPicPr>
          <p:cNvPr id="17" name="Picture 16">
            <a:extLst>
              <a:ext uri="{FF2B5EF4-FFF2-40B4-BE49-F238E27FC236}">
                <a16:creationId xmlns:a16="http://schemas.microsoft.com/office/drawing/2014/main" id="{2EBF5B81-1EF7-4E4B-9AF3-13B004199912}"/>
              </a:ext>
            </a:extLst>
          </p:cNvPr>
          <p:cNvPicPr>
            <a:picLocks noChangeAspect="1"/>
          </p:cNvPicPr>
          <p:nvPr/>
        </p:nvPicPr>
        <p:blipFill>
          <a:blip r:embed="rId6"/>
          <a:stretch>
            <a:fillRect/>
          </a:stretch>
        </p:blipFill>
        <p:spPr>
          <a:xfrm>
            <a:off x="6372285" y="5051111"/>
            <a:ext cx="3248025" cy="457200"/>
          </a:xfrm>
          <a:prstGeom prst="rect">
            <a:avLst/>
          </a:prstGeom>
        </p:spPr>
      </p:pic>
      <p:pic>
        <p:nvPicPr>
          <p:cNvPr id="19" name="Picture 18">
            <a:extLst>
              <a:ext uri="{FF2B5EF4-FFF2-40B4-BE49-F238E27FC236}">
                <a16:creationId xmlns:a16="http://schemas.microsoft.com/office/drawing/2014/main" id="{9A8B40E0-AFF2-4949-A123-775183230BD7}"/>
              </a:ext>
            </a:extLst>
          </p:cNvPr>
          <p:cNvPicPr>
            <a:picLocks noChangeAspect="1"/>
          </p:cNvPicPr>
          <p:nvPr/>
        </p:nvPicPr>
        <p:blipFill>
          <a:blip r:embed="rId7"/>
          <a:stretch>
            <a:fillRect/>
          </a:stretch>
        </p:blipFill>
        <p:spPr>
          <a:xfrm>
            <a:off x="391997" y="4170948"/>
            <a:ext cx="4610100" cy="514350"/>
          </a:xfrm>
          <a:prstGeom prst="rect">
            <a:avLst/>
          </a:prstGeom>
        </p:spPr>
      </p:pic>
      <p:cxnSp>
        <p:nvCxnSpPr>
          <p:cNvPr id="21" name="Straight Arrow Connector 20">
            <a:extLst>
              <a:ext uri="{FF2B5EF4-FFF2-40B4-BE49-F238E27FC236}">
                <a16:creationId xmlns:a16="http://schemas.microsoft.com/office/drawing/2014/main" id="{EC4AA58C-EAFA-4C51-9823-D6EFA44A8273}"/>
              </a:ext>
            </a:extLst>
          </p:cNvPr>
          <p:cNvCxnSpPr>
            <a:cxnSpLocks/>
          </p:cNvCxnSpPr>
          <p:nvPr/>
        </p:nvCxnSpPr>
        <p:spPr>
          <a:xfrm>
            <a:off x="7275262" y="3057525"/>
            <a:ext cx="1833813" cy="104343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3CF07EC6-1FF9-4879-A171-98091AE3047F}"/>
              </a:ext>
            </a:extLst>
          </p:cNvPr>
          <p:cNvCxnSpPr>
            <a:cxnSpLocks/>
          </p:cNvCxnSpPr>
          <p:nvPr/>
        </p:nvCxnSpPr>
        <p:spPr>
          <a:xfrm flipH="1">
            <a:off x="4121944" y="2909260"/>
            <a:ext cx="2583656" cy="118866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390063A3-0CA6-42AE-9382-7E7F8D56647D}"/>
              </a:ext>
            </a:extLst>
          </p:cNvPr>
          <p:cNvCxnSpPr>
            <a:cxnSpLocks/>
          </p:cNvCxnSpPr>
          <p:nvPr/>
        </p:nvCxnSpPr>
        <p:spPr>
          <a:xfrm flipH="1">
            <a:off x="5428040" y="3255081"/>
            <a:ext cx="1680907" cy="172646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6D51E1F4-8B80-499E-A989-8B5864F742C0}"/>
              </a:ext>
            </a:extLst>
          </p:cNvPr>
          <p:cNvCxnSpPr>
            <a:cxnSpLocks/>
          </p:cNvCxnSpPr>
          <p:nvPr/>
        </p:nvCxnSpPr>
        <p:spPr>
          <a:xfrm>
            <a:off x="7261347" y="3407481"/>
            <a:ext cx="154360" cy="160335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7011943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err="1"/>
              <a:t>Implementation</a:t>
            </a:r>
            <a:r>
              <a:rPr lang="nl-BE" dirty="0"/>
              <a:t> TABLE_PER_CLASS</a:t>
            </a:r>
          </a:p>
        </p:txBody>
      </p:sp>
      <p:sp>
        <p:nvSpPr>
          <p:cNvPr id="3" name="Tijdelijke aanduiding voor inhoud 2"/>
          <p:cNvSpPr>
            <a:spLocks noGrp="1"/>
          </p:cNvSpPr>
          <p:nvPr>
            <p:ph idx="1"/>
          </p:nvPr>
        </p:nvSpPr>
        <p:spPr>
          <a:xfrm>
            <a:off x="179295" y="1052514"/>
            <a:ext cx="11873275" cy="5616575"/>
          </a:xfrm>
        </p:spPr>
        <p:txBody>
          <a:bodyPr/>
          <a:lstStyle/>
          <a:p>
            <a:pPr marL="0" indent="0">
              <a:buNone/>
            </a:pPr>
            <a:r>
              <a:rPr lang="nl-BE" sz="1800" dirty="0"/>
              <a:t>SUMMARY:</a:t>
            </a:r>
          </a:p>
          <a:p>
            <a:r>
              <a:rPr lang="en-GB" sz="1800" dirty="0"/>
              <a:t>Strategy TABLE_PER_CLASS must be indicated to the superclass.</a:t>
            </a:r>
            <a:r>
              <a:rPr lang="nl-BE" sz="1800" dirty="0"/>
              <a:t> </a:t>
            </a:r>
            <a:br>
              <a:rPr lang="nl-BE" sz="1800" dirty="0"/>
            </a:br>
            <a:r>
              <a:rPr lang="en-GB" sz="1800" dirty="0"/>
              <a:t>You also have to adjust the strategy of the autonumbering to </a:t>
            </a:r>
            <a:r>
              <a:rPr lang="en-GB" sz="1800" dirty="0" err="1"/>
              <a:t>GenerationType.TABLE</a:t>
            </a:r>
            <a:r>
              <a:rPr lang="en-GB" sz="1800" dirty="0"/>
              <a:t> if you work with MySQL</a:t>
            </a:r>
            <a:endParaRPr lang="nl-BE" sz="1800" dirty="0"/>
          </a:p>
          <a:p>
            <a:endParaRPr lang="nl-BE" sz="1800" dirty="0"/>
          </a:p>
          <a:p>
            <a:pPr marL="0" indent="0">
              <a:buNone/>
            </a:pPr>
            <a:endParaRPr lang="nl-BE" sz="1800" dirty="0">
              <a:solidFill>
                <a:srgbClr val="FF0000"/>
              </a:solidFill>
            </a:endParaRPr>
          </a:p>
          <a:p>
            <a:pPr marL="0" indent="0">
              <a:buNone/>
            </a:pPr>
            <a:endParaRPr lang="nl-BE" sz="1800" dirty="0">
              <a:solidFill>
                <a:srgbClr val="FF0000"/>
              </a:solidFill>
            </a:endParaRPr>
          </a:p>
          <a:p>
            <a:pPr marL="0" indent="0">
              <a:buNone/>
            </a:pPr>
            <a:endParaRPr lang="nl-BE" sz="1800" dirty="0">
              <a:solidFill>
                <a:srgbClr val="FF0000"/>
              </a:solidFill>
            </a:endParaRPr>
          </a:p>
          <a:p>
            <a:pPr marL="0" indent="0">
              <a:buNone/>
            </a:pPr>
            <a:endParaRPr lang="nl-BE" sz="2000" dirty="0"/>
          </a:p>
          <a:p>
            <a:r>
              <a:rPr lang="en-GB" sz="1800" dirty="0"/>
              <a:t>This strategy does not require additional annotations in the subclass</a:t>
            </a:r>
            <a:endParaRPr lang="nl-BE" dirty="0"/>
          </a:p>
          <a:p>
            <a:pPr marL="0" indent="0">
              <a:buNone/>
            </a:pPr>
            <a:endParaRPr lang="nl-BE"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42</a:t>
            </a:fld>
            <a:endParaRPr lang="nl-NL"/>
          </a:p>
        </p:txBody>
      </p:sp>
      <p:sp>
        <p:nvSpPr>
          <p:cNvPr id="5" name="Rechthoek 4"/>
          <p:cNvSpPr/>
          <p:nvPr/>
        </p:nvSpPr>
        <p:spPr>
          <a:xfrm>
            <a:off x="479448" y="2376967"/>
            <a:ext cx="8712968" cy="1568702"/>
          </a:xfrm>
          <a:prstGeom prst="rect">
            <a:avLst/>
          </a:prstGeom>
          <a:ln/>
        </p:spPr>
        <p:style>
          <a:lnRef idx="2">
            <a:schemeClr val="accent6"/>
          </a:lnRef>
          <a:fillRef idx="1">
            <a:schemeClr val="lt1"/>
          </a:fillRef>
          <a:effectRef idx="0">
            <a:schemeClr val="accent6"/>
          </a:effectRef>
          <a:fontRef idx="minor">
            <a:schemeClr val="dk1"/>
          </a:fontRef>
        </p:style>
        <p:txBody>
          <a:bodyPr rtlCol="0" anchor="ctr"/>
          <a:lstStyle/>
          <a:p>
            <a:r>
              <a:rPr lang="nl-BE" dirty="0">
                <a:solidFill>
                  <a:srgbClr val="FF0000"/>
                </a:solidFill>
              </a:rPr>
              <a:t>@</a:t>
            </a:r>
            <a:r>
              <a:rPr lang="nl-BE" dirty="0" err="1">
                <a:solidFill>
                  <a:srgbClr val="FF0000"/>
                </a:solidFill>
              </a:rPr>
              <a:t>Inheritance</a:t>
            </a:r>
            <a:r>
              <a:rPr lang="nl-BE" dirty="0">
                <a:solidFill>
                  <a:srgbClr val="FF0000"/>
                </a:solidFill>
              </a:rPr>
              <a:t>(</a:t>
            </a:r>
            <a:r>
              <a:rPr lang="nl-BE" dirty="0" err="1">
                <a:solidFill>
                  <a:srgbClr val="FF0000"/>
                </a:solidFill>
              </a:rPr>
              <a:t>strategy</a:t>
            </a:r>
            <a:r>
              <a:rPr lang="nl-BE" dirty="0">
                <a:solidFill>
                  <a:srgbClr val="FF0000"/>
                </a:solidFill>
              </a:rPr>
              <a:t> = </a:t>
            </a:r>
            <a:r>
              <a:rPr lang="nl-BE" dirty="0" err="1">
                <a:solidFill>
                  <a:srgbClr val="FF0000"/>
                </a:solidFill>
              </a:rPr>
              <a:t>InheritanceType.TABLE_PER_CLASS</a:t>
            </a:r>
            <a:r>
              <a:rPr lang="nl-BE" dirty="0">
                <a:solidFill>
                  <a:srgbClr val="FF0000"/>
                </a:solidFill>
              </a:rPr>
              <a:t>)</a:t>
            </a:r>
          </a:p>
          <a:p>
            <a:r>
              <a:rPr lang="nl-BE" dirty="0">
                <a:solidFill>
                  <a:srgbClr val="FF0000"/>
                </a:solidFill>
              </a:rPr>
              <a:t>@</a:t>
            </a:r>
            <a:r>
              <a:rPr lang="nl-BE" dirty="0" err="1">
                <a:solidFill>
                  <a:srgbClr val="FF0000"/>
                </a:solidFill>
              </a:rPr>
              <a:t>Entity</a:t>
            </a:r>
            <a:endParaRPr lang="nl-BE" dirty="0">
              <a:solidFill>
                <a:srgbClr val="FF0000"/>
              </a:solidFill>
            </a:endParaRPr>
          </a:p>
          <a:p>
            <a:r>
              <a:rPr lang="en-US" dirty="0"/>
              <a:t>public class PERSON{</a:t>
            </a:r>
          </a:p>
          <a:p>
            <a:r>
              <a:rPr lang="en-US" dirty="0"/>
              <a:t>    @Id</a:t>
            </a:r>
          </a:p>
          <a:p>
            <a:r>
              <a:rPr lang="en-US" dirty="0"/>
              <a:t>    @</a:t>
            </a:r>
            <a:r>
              <a:rPr lang="en-US" dirty="0" err="1"/>
              <a:t>GeneratedValue</a:t>
            </a:r>
            <a:r>
              <a:rPr lang="en-US" dirty="0"/>
              <a:t>(strategy = </a:t>
            </a:r>
            <a:r>
              <a:rPr lang="en-US" dirty="0" err="1">
                <a:solidFill>
                  <a:srgbClr val="FF0000"/>
                </a:solidFill>
              </a:rPr>
              <a:t>GenerationType.TABLE</a:t>
            </a:r>
            <a:r>
              <a:rPr lang="en-US" dirty="0"/>
              <a:t>)</a:t>
            </a:r>
          </a:p>
          <a:p>
            <a:r>
              <a:rPr lang="en-US" dirty="0"/>
              <a:t>    private long id;</a:t>
            </a:r>
          </a:p>
        </p:txBody>
      </p:sp>
      <p:sp>
        <p:nvSpPr>
          <p:cNvPr id="8" name="Rechthoek 7"/>
          <p:cNvSpPr/>
          <p:nvPr/>
        </p:nvSpPr>
        <p:spPr>
          <a:xfrm>
            <a:off x="479448" y="4834599"/>
            <a:ext cx="8712968" cy="1728354"/>
          </a:xfrm>
          <a:prstGeom prst="rect">
            <a:avLst/>
          </a:prstGeom>
          <a:ln/>
        </p:spPr>
        <p:style>
          <a:lnRef idx="2">
            <a:schemeClr val="accent6"/>
          </a:lnRef>
          <a:fillRef idx="1">
            <a:schemeClr val="lt1"/>
          </a:fillRef>
          <a:effectRef idx="0">
            <a:schemeClr val="accent6"/>
          </a:effectRef>
          <a:fontRef idx="minor">
            <a:schemeClr val="dk1"/>
          </a:fontRef>
        </p:style>
        <p:txBody>
          <a:bodyPr rtlCol="0" anchor="ctr"/>
          <a:lstStyle/>
          <a:p>
            <a:r>
              <a:rPr lang="nl-BE" dirty="0">
                <a:solidFill>
                  <a:srgbClr val="FF0000"/>
                </a:solidFill>
              </a:rPr>
              <a:t>@</a:t>
            </a:r>
            <a:r>
              <a:rPr lang="nl-BE" dirty="0" err="1">
                <a:solidFill>
                  <a:srgbClr val="FF0000"/>
                </a:solidFill>
              </a:rPr>
              <a:t>Entity</a:t>
            </a:r>
            <a:endParaRPr lang="nl-BE" dirty="0">
              <a:solidFill>
                <a:srgbClr val="FF0000"/>
              </a:solidFill>
            </a:endParaRPr>
          </a:p>
          <a:p>
            <a:r>
              <a:rPr lang="nl-BE" dirty="0"/>
              <a:t>public class EXECUTIVE </a:t>
            </a:r>
            <a:r>
              <a:rPr lang="nl-BE" dirty="0" err="1"/>
              <a:t>extends</a:t>
            </a:r>
            <a:r>
              <a:rPr lang="nl-BE" dirty="0"/>
              <a:t> EMPLOYEE{  </a:t>
            </a:r>
          </a:p>
          <a:p>
            <a:r>
              <a:rPr lang="nl-BE" dirty="0"/>
              <a:t>  . . .</a:t>
            </a:r>
          </a:p>
          <a:p>
            <a:r>
              <a:rPr lang="nl-BE" dirty="0"/>
              <a:t>}</a:t>
            </a:r>
          </a:p>
        </p:txBody>
      </p:sp>
    </p:spTree>
    <p:extLst>
      <p:ext uri="{BB962C8B-B14F-4D97-AF65-F5344CB8AC3E}">
        <p14:creationId xmlns:p14="http://schemas.microsoft.com/office/powerpoint/2010/main" val="148078030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339955" y="1052737"/>
            <a:ext cx="10076329" cy="5616575"/>
          </a:xfrm>
          <a:noFill/>
          <a:ln w="9525">
            <a:noFill/>
            <a:miter lim="800000"/>
            <a:headEnd/>
            <a:tailEnd/>
          </a:ln>
        </p:spPr>
        <p:txBody>
          <a:bodyPr vert="horz" wrap="square" lIns="91440" tIns="45720" rIns="91440" bIns="45720" numCol="1" rtlCol="0" anchor="t" anchorCtr="0" compatLnSpc="1">
            <a:prstTxWarp prst="textNoShape">
              <a:avLst/>
            </a:prstTxWarp>
            <a:normAutofit/>
          </a:bodyPr>
          <a:lstStyle/>
          <a:p>
            <a:r>
              <a:rPr lang="nl-BE" sz="2000" dirty="0" err="1"/>
              <a:t>Advantages</a:t>
            </a:r>
            <a:r>
              <a:rPr lang="nl-BE" sz="2000" dirty="0"/>
              <a:t>:</a:t>
            </a:r>
          </a:p>
          <a:p>
            <a:pPr lvl="1"/>
            <a:r>
              <a:rPr lang="nl-BE" sz="1800" dirty="0" err="1"/>
              <a:t>Better</a:t>
            </a:r>
            <a:r>
              <a:rPr lang="nl-BE" sz="1800" dirty="0"/>
              <a:t> performance: </a:t>
            </a:r>
          </a:p>
          <a:p>
            <a:pPr lvl="2"/>
            <a:r>
              <a:rPr lang="en-GB" sz="1800" dirty="0"/>
              <a:t>no joins needed to query an object of a particular class</a:t>
            </a:r>
            <a:endParaRPr lang="nl-BE" sz="1800" dirty="0"/>
          </a:p>
          <a:p>
            <a:pPr lvl="2"/>
            <a:r>
              <a:rPr lang="en-GB" sz="1800" dirty="0"/>
              <a:t>In case of change only 1 insert or update statement is needed</a:t>
            </a:r>
            <a:endParaRPr lang="nl-BE" sz="1800" dirty="0"/>
          </a:p>
          <a:p>
            <a:pPr lvl="1"/>
            <a:endParaRPr lang="nl-BE" sz="1800" dirty="0"/>
          </a:p>
          <a:p>
            <a:r>
              <a:rPr lang="nl-BE" sz="2000" dirty="0" err="1"/>
              <a:t>Disadvantages</a:t>
            </a:r>
            <a:r>
              <a:rPr lang="nl-BE" sz="2000" dirty="0"/>
              <a:t>:</a:t>
            </a:r>
          </a:p>
          <a:p>
            <a:pPr lvl="1"/>
            <a:r>
              <a:rPr lang="nl-BE" sz="1800" dirty="0" err="1"/>
              <a:t>Many</a:t>
            </a:r>
            <a:r>
              <a:rPr lang="nl-BE" sz="1800" dirty="0"/>
              <a:t> </a:t>
            </a:r>
            <a:r>
              <a:rPr lang="nl-BE" sz="1800" dirty="0" err="1"/>
              <a:t>tables</a:t>
            </a:r>
            <a:r>
              <a:rPr lang="nl-BE" sz="1800" dirty="0"/>
              <a:t>
</a:t>
            </a:r>
            <a:r>
              <a:rPr lang="en-GB" sz="1800" dirty="0" err="1"/>
              <a:t>Sql</a:t>
            </a:r>
            <a:r>
              <a:rPr lang="en-GB" sz="1800" dirty="0"/>
              <a:t> "UNION ALL" needed to request all persons</a:t>
            </a:r>
            <a:endParaRPr lang="nl-BE" sz="1800" dirty="0"/>
          </a:p>
          <a:p>
            <a:pPr marL="914400" lvl="2" indent="0">
              <a:buNone/>
            </a:pPr>
            <a:endParaRPr lang="nl-BE" dirty="0"/>
          </a:p>
          <a:p>
            <a:r>
              <a:rPr lang="nl-BE" sz="2000" dirty="0" err="1"/>
              <a:t>Conclusion</a:t>
            </a:r>
            <a:r>
              <a:rPr lang="nl-BE" sz="2000" dirty="0"/>
              <a:t>:</a:t>
            </a:r>
          </a:p>
          <a:p>
            <a:pPr lvl="1"/>
            <a:r>
              <a:rPr lang="nl-BE" sz="1800" dirty="0" err="1"/>
              <a:t>Good</a:t>
            </a:r>
            <a:r>
              <a:rPr lang="nl-BE" sz="1800" dirty="0"/>
              <a:t> </a:t>
            </a:r>
            <a:r>
              <a:rPr lang="nl-BE" sz="1800" dirty="0" err="1"/>
              <a:t>choice</a:t>
            </a:r>
            <a:r>
              <a:rPr lang="nl-BE" sz="1800" dirty="0"/>
              <a:t> </a:t>
            </a:r>
            <a:r>
              <a:rPr lang="nl-BE" sz="1800" dirty="0" err="1"/>
              <a:t>if</a:t>
            </a:r>
            <a:r>
              <a:rPr lang="nl-BE" sz="1800" dirty="0"/>
              <a:t>:</a:t>
            </a:r>
          </a:p>
          <a:p>
            <a:pPr lvl="2"/>
            <a:r>
              <a:rPr lang="en-GB" sz="1800" dirty="0"/>
              <a:t>It is very likely that changes will still be made to the inheritance hierarchy.</a:t>
            </a:r>
          </a:p>
          <a:p>
            <a:pPr marL="914400" lvl="2" indent="0">
              <a:buNone/>
            </a:pPr>
            <a:endParaRPr lang="nl-BE" sz="1800" dirty="0"/>
          </a:p>
          <a:p>
            <a:r>
              <a:rPr lang="en-GB" sz="2000" dirty="0"/>
              <a:t>This strategy is usually unnecessary and is only supported by Hibernate</a:t>
            </a:r>
            <a:endParaRPr lang="nl-BE" sz="2000" dirty="0"/>
          </a:p>
          <a:p>
            <a:pPr lvl="2"/>
            <a:endParaRPr lang="nl-BE" dirty="0"/>
          </a:p>
          <a:p>
            <a:pPr lvl="1"/>
            <a:endParaRPr lang="nl-BE" sz="1800" dirty="0"/>
          </a:p>
          <a:p>
            <a:pPr lvl="1"/>
            <a:endParaRPr lang="nl-BE" sz="1800" dirty="0"/>
          </a:p>
        </p:txBody>
      </p:sp>
      <p:sp>
        <p:nvSpPr>
          <p:cNvPr id="2" name="Titel 1"/>
          <p:cNvSpPr>
            <a:spLocks noGrp="1"/>
          </p:cNvSpPr>
          <p:nvPr>
            <p:ph type="title"/>
          </p:nvPr>
        </p:nvSpPr>
        <p:spPr/>
        <p:txBody>
          <a:bodyPr/>
          <a:lstStyle/>
          <a:p>
            <a:r>
              <a:rPr lang="nl-BE" dirty="0" err="1"/>
              <a:t>Strategy</a:t>
            </a:r>
            <a:r>
              <a:rPr lang="nl-BE" dirty="0"/>
              <a:t> TABLE_PER_CLASS</a:t>
            </a:r>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43</a:t>
            </a:fld>
            <a:endParaRPr lang="nl-NL"/>
          </a:p>
        </p:txBody>
      </p:sp>
    </p:spTree>
    <p:extLst>
      <p:ext uri="{BB962C8B-B14F-4D97-AF65-F5344CB8AC3E}">
        <p14:creationId xmlns:p14="http://schemas.microsoft.com/office/powerpoint/2010/main" val="389576193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Rectangle 9"/>
          <p:cNvSpPr>
            <a:spLocks noChangeArrowheads="1"/>
          </p:cNvSpPr>
          <p:nvPr/>
        </p:nvSpPr>
        <p:spPr bwMode="auto">
          <a:xfrm>
            <a:off x="216000" y="2636838"/>
            <a:ext cx="11976000" cy="1439862"/>
          </a:xfrm>
          <a:prstGeom prst="rect">
            <a:avLst/>
          </a:prstGeom>
          <a:noFill/>
          <a:ln w="9525">
            <a:noFill/>
            <a:miter lim="800000"/>
            <a:headEnd/>
            <a:tailEnd/>
          </a:ln>
        </p:spPr>
        <p:txBody>
          <a:bodyPr wrap="none" anchor="ctr"/>
          <a:lstStyle/>
          <a:p>
            <a:pPr algn="ctr"/>
            <a:r>
              <a:rPr lang="nl-BE" sz="5400" dirty="0" err="1">
                <a:solidFill>
                  <a:srgbClr val="D02023"/>
                </a:solidFill>
                <a:latin typeface="Verdana" panose="020B0604030504040204" pitchFamily="34" charset="0"/>
                <a:ea typeface="Verdana" panose="020B0604030504040204" pitchFamily="34" charset="0"/>
                <a:cs typeface="Verdana" panose="020B0604030504040204" pitchFamily="34" charset="0"/>
              </a:rPr>
              <a:t>Implementing</a:t>
            </a:r>
            <a:r>
              <a:rPr lang="nl-BE" sz="5400" dirty="0">
                <a:solidFill>
                  <a:srgbClr val="D02023"/>
                </a:solidFill>
                <a:latin typeface="Verdana" panose="020B0604030504040204" pitchFamily="34" charset="0"/>
                <a:ea typeface="Verdana" panose="020B0604030504040204" pitchFamily="34" charset="0"/>
                <a:cs typeface="Verdana" panose="020B0604030504040204" pitchFamily="34" charset="0"/>
              </a:rPr>
              <a:t> </a:t>
            </a:r>
            <a:r>
              <a:rPr lang="nl-BE" sz="5400" dirty="0" err="1">
                <a:solidFill>
                  <a:srgbClr val="D02023"/>
                </a:solidFill>
                <a:latin typeface="Verdana" panose="020B0604030504040204" pitchFamily="34" charset="0"/>
                <a:ea typeface="Verdana" panose="020B0604030504040204" pitchFamily="34" charset="0"/>
                <a:cs typeface="Verdana" panose="020B0604030504040204" pitchFamily="34" charset="0"/>
              </a:rPr>
              <a:t>Inheritance</a:t>
            </a:r>
            <a:r>
              <a:rPr lang="nl-BE" sz="5400" dirty="0">
                <a:solidFill>
                  <a:srgbClr val="D02023"/>
                </a:solidFill>
                <a:latin typeface="Verdana" panose="020B0604030504040204" pitchFamily="34" charset="0"/>
                <a:ea typeface="Verdana" panose="020B0604030504040204" pitchFamily="34" charset="0"/>
                <a:cs typeface="Verdana" panose="020B0604030504040204" pitchFamily="34" charset="0"/>
              </a:rPr>
              <a:t>:</a:t>
            </a:r>
            <a:br>
              <a:rPr lang="nl-BE" sz="5400" dirty="0">
                <a:solidFill>
                  <a:srgbClr val="D02023"/>
                </a:solidFill>
                <a:latin typeface="Verdana" panose="020B0604030504040204" pitchFamily="34" charset="0"/>
                <a:ea typeface="Verdana" panose="020B0604030504040204" pitchFamily="34" charset="0"/>
                <a:cs typeface="Verdana" panose="020B0604030504040204" pitchFamily="34" charset="0"/>
              </a:rPr>
            </a:br>
            <a:r>
              <a:rPr lang="nl-BE" sz="5400" dirty="0">
                <a:solidFill>
                  <a:srgbClr val="D02023"/>
                </a:solidFill>
                <a:latin typeface="Verdana" panose="020B0604030504040204" pitchFamily="34" charset="0"/>
                <a:ea typeface="Verdana" panose="020B0604030504040204" pitchFamily="34" charset="0"/>
                <a:cs typeface="Verdana" panose="020B0604030504040204" pitchFamily="34" charset="0"/>
              </a:rPr>
              <a:t>POLYMORPHIC QUERIES
</a:t>
            </a:r>
            <a:endParaRPr lang="nl-NL" sz="5400" dirty="0">
              <a:solidFill>
                <a:srgbClr val="D02023"/>
              </a:solidFill>
              <a:latin typeface="Verdana" panose="020B0604030504040204" pitchFamily="34" charset="0"/>
              <a:ea typeface="Verdana" panose="020B0604030504040204" pitchFamily="34" charset="0"/>
              <a:cs typeface="Verdana" panose="020B0604030504040204" pitchFamily="34" charset="0"/>
            </a:endParaRPr>
          </a:p>
        </p:txBody>
      </p:sp>
      <p:pic>
        <p:nvPicPr>
          <p:cNvPr id="5" name="Afbeelding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2793" y="4187613"/>
            <a:ext cx="1569229" cy="2353843"/>
          </a:xfrm>
          <a:prstGeom prst="rect">
            <a:avLst/>
          </a:prstGeom>
        </p:spPr>
      </p:pic>
      <p:sp>
        <p:nvSpPr>
          <p:cNvPr id="6" name="Rechthoek 5"/>
          <p:cNvSpPr/>
          <p:nvPr/>
        </p:nvSpPr>
        <p:spPr>
          <a:xfrm flipH="1">
            <a:off x="0" y="-3175"/>
            <a:ext cx="108000" cy="6858000"/>
          </a:xfrm>
          <a:prstGeom prst="rect">
            <a:avLst/>
          </a:prstGeom>
          <a:solidFill>
            <a:srgbClr val="0074BD"/>
          </a:solidFill>
          <a:ln>
            <a:solidFill>
              <a:srgbClr val="0074BD"/>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a:p>
        </p:txBody>
      </p:sp>
      <p:sp>
        <p:nvSpPr>
          <p:cNvPr id="11" name="Rechthoek 10"/>
          <p:cNvSpPr/>
          <p:nvPr/>
        </p:nvSpPr>
        <p:spPr>
          <a:xfrm flipH="1">
            <a:off x="108000" y="-3175"/>
            <a:ext cx="108000" cy="6858000"/>
          </a:xfrm>
          <a:prstGeom prst="rect">
            <a:avLst/>
          </a:prstGeom>
          <a:solidFill>
            <a:srgbClr val="EC2427"/>
          </a:solidFill>
          <a:ln>
            <a:solidFill>
              <a:srgbClr val="EC242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a:p>
        </p:txBody>
      </p:sp>
      <p:pic>
        <p:nvPicPr>
          <p:cNvPr id="3" name="Afbeelding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671179" y="243840"/>
            <a:ext cx="3401187" cy="1722120"/>
          </a:xfrm>
          <a:prstGeom prst="rect">
            <a:avLst/>
          </a:prstGeom>
        </p:spPr>
      </p:pic>
    </p:spTree>
    <p:extLst>
      <p:ext uri="{BB962C8B-B14F-4D97-AF65-F5344CB8AC3E}">
        <p14:creationId xmlns:p14="http://schemas.microsoft.com/office/powerpoint/2010/main" val="210985051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BE" dirty="0" err="1"/>
              <a:t>Polymorphic</a:t>
            </a:r>
            <a:r>
              <a:rPr lang="nl-BE" dirty="0"/>
              <a:t> </a:t>
            </a:r>
            <a:r>
              <a:rPr lang="nl-BE" dirty="0" err="1"/>
              <a:t>queries</a:t>
            </a:r>
            <a:r>
              <a:rPr lang="nl-BE" dirty="0"/>
              <a:t>
</a:t>
            </a:r>
          </a:p>
        </p:txBody>
      </p:sp>
      <p:sp>
        <p:nvSpPr>
          <p:cNvPr id="3" name="Tijdelijke aanduiding voor inhoud 2"/>
          <p:cNvSpPr>
            <a:spLocks noGrp="1"/>
          </p:cNvSpPr>
          <p:nvPr>
            <p:ph idx="1"/>
          </p:nvPr>
        </p:nvSpPr>
        <p:spPr>
          <a:xfrm>
            <a:off x="0" y="1250111"/>
            <a:ext cx="12266579" cy="5396752"/>
          </a:xfrm>
        </p:spPr>
        <p:txBody>
          <a:bodyPr/>
          <a:lstStyle/>
          <a:p>
            <a:r>
              <a:rPr lang="en-GB" dirty="0"/>
              <a:t>A query returns all instances that meet a condition, including instances of subclasses:</a:t>
            </a:r>
            <a:br>
              <a:rPr lang="en-US" dirty="0"/>
            </a:br>
            <a:r>
              <a:rPr lang="en-US" dirty="0">
                <a:solidFill>
                  <a:srgbClr val="0066CC"/>
                </a:solidFill>
              </a:rPr>
              <a:t>select x from EMPLOYEE x where </a:t>
            </a:r>
            <a:r>
              <a:rPr lang="en-US" dirty="0" err="1">
                <a:solidFill>
                  <a:srgbClr val="0066CC"/>
                </a:solidFill>
              </a:rPr>
              <a:t>x.salary</a:t>
            </a:r>
            <a:r>
              <a:rPr lang="en-US" dirty="0">
                <a:solidFill>
                  <a:srgbClr val="0066CC"/>
                </a:solidFill>
              </a:rPr>
              <a:t> &gt; 3500 </a:t>
            </a:r>
            <a:r>
              <a:rPr lang="en-GB" dirty="0"/>
              <a:t>returns EMPLOYEES but also all EXECUTIVES who meet this salary condition.</a:t>
            </a:r>
            <a:endParaRPr lang="en-US" dirty="0"/>
          </a:p>
          <a:p>
            <a:r>
              <a:rPr lang="en-US" dirty="0" err="1"/>
              <a:t>PERSONRepository.findAll</a:t>
            </a:r>
            <a:r>
              <a:rPr lang="en-US" dirty="0"/>
              <a:t>() </a:t>
            </a:r>
            <a:r>
              <a:rPr lang="en-GB" dirty="0"/>
              <a:t>returns all Persons, including all CUSTOMERS, EMPLOYEES and EXECUTIVES
</a:t>
            </a:r>
            <a:endParaRPr lang="nl-BE"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45</a:t>
            </a:fld>
            <a:endParaRPr lang="nl-NL"/>
          </a:p>
        </p:txBody>
      </p:sp>
    </p:spTree>
    <p:extLst>
      <p:ext uri="{BB962C8B-B14F-4D97-AF65-F5344CB8AC3E}">
        <p14:creationId xmlns:p14="http://schemas.microsoft.com/office/powerpoint/2010/main" val="379474584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BE" dirty="0" err="1"/>
              <a:t>Polymorphic</a:t>
            </a:r>
            <a:r>
              <a:rPr lang="nl-BE" dirty="0"/>
              <a:t> </a:t>
            </a:r>
            <a:r>
              <a:rPr lang="nl-BE" dirty="0" err="1"/>
              <a:t>queries</a:t>
            </a:r>
            <a:r>
              <a:rPr lang="nl-BE" dirty="0"/>
              <a:t>
</a:t>
            </a:r>
          </a:p>
        </p:txBody>
      </p:sp>
      <p:sp>
        <p:nvSpPr>
          <p:cNvPr id="3" name="Tijdelijke aanduiding voor inhoud 2"/>
          <p:cNvSpPr>
            <a:spLocks noGrp="1"/>
          </p:cNvSpPr>
          <p:nvPr>
            <p:ph idx="1"/>
          </p:nvPr>
        </p:nvSpPr>
        <p:spPr>
          <a:xfrm>
            <a:off x="0" y="1138518"/>
            <a:ext cx="12191999" cy="5154705"/>
          </a:xfrm>
        </p:spPr>
        <p:txBody>
          <a:bodyPr>
            <a:normAutofit/>
          </a:bodyPr>
          <a:lstStyle/>
          <a:p>
            <a:r>
              <a:rPr lang="en-GB" sz="1800" dirty="0"/>
              <a:t>Work this out in one of the 3 inheritance projects you have made for this (single table, joined or table per class).  In the examples on canvas you can find this implementation in the "single table" project.</a:t>
            </a:r>
            <a:endParaRPr lang="nl-BE" sz="1800" dirty="0"/>
          </a:p>
          <a:p>
            <a:r>
              <a:rPr lang="en-GB" sz="1800" dirty="0"/>
              <a:t>We now want to show all persons on the homepage. We first need to make sure that we have access to a list of all people and for this purpose, in </a:t>
            </a:r>
            <a:r>
              <a:rPr lang="en-GB" sz="1800" dirty="0" err="1"/>
              <a:t>PERSONController</a:t>
            </a:r>
            <a:r>
              <a:rPr lang="en-GB" sz="1800" dirty="0"/>
              <a:t>, adjust ANY method that refers to the index page so that it receives a list of people:</a:t>
            </a:r>
            <a:endParaRPr lang="nl-BE" sz="1800" dirty="0"/>
          </a:p>
          <a:p>
            <a:pPr marL="0" indent="0">
              <a:buNone/>
            </a:pPr>
            <a:r>
              <a:rPr lang="en-US" sz="1400" i="1" dirty="0">
                <a:solidFill>
                  <a:srgbClr val="0066CC"/>
                </a:solidFill>
              </a:rPr>
              <a:t>        (…)</a:t>
            </a:r>
          </a:p>
          <a:p>
            <a:pPr marL="0" indent="0">
              <a:buNone/>
            </a:pPr>
            <a:r>
              <a:rPr lang="en-US" sz="1400" i="1" dirty="0">
                <a:solidFill>
                  <a:srgbClr val="0066CC"/>
                </a:solidFill>
              </a:rPr>
              <a:t>        List&lt;PERSON&gt; list = </a:t>
            </a:r>
            <a:r>
              <a:rPr lang="en-US" sz="1400" i="1" dirty="0" err="1">
                <a:solidFill>
                  <a:srgbClr val="0066CC"/>
                </a:solidFill>
              </a:rPr>
              <a:t>PERSONRepository.findAll</a:t>
            </a:r>
            <a:r>
              <a:rPr lang="en-US" sz="1400" i="1" dirty="0">
                <a:solidFill>
                  <a:srgbClr val="0066CC"/>
                </a:solidFill>
              </a:rPr>
              <a:t>();</a:t>
            </a:r>
          </a:p>
          <a:p>
            <a:pPr marL="0" indent="0">
              <a:buNone/>
            </a:pPr>
            <a:r>
              <a:rPr lang="en-US" sz="1400" i="1" dirty="0">
                <a:solidFill>
                  <a:srgbClr val="0066CC"/>
                </a:solidFill>
              </a:rPr>
              <a:t>        </a:t>
            </a:r>
            <a:r>
              <a:rPr lang="en-US" sz="1400" i="1" dirty="0" err="1">
                <a:solidFill>
                  <a:srgbClr val="0066CC"/>
                </a:solidFill>
              </a:rPr>
              <a:t>model.addAttribute</a:t>
            </a:r>
            <a:r>
              <a:rPr lang="en-US" sz="1400" i="1" dirty="0">
                <a:solidFill>
                  <a:srgbClr val="0066CC"/>
                </a:solidFill>
              </a:rPr>
              <a:t>("</a:t>
            </a:r>
            <a:r>
              <a:rPr lang="en-US" sz="1400" i="1" dirty="0" err="1">
                <a:solidFill>
                  <a:srgbClr val="0066CC"/>
                </a:solidFill>
              </a:rPr>
              <a:t>personlist</a:t>
            </a:r>
            <a:r>
              <a:rPr lang="en-US" sz="1400" i="1" dirty="0">
                <a:solidFill>
                  <a:srgbClr val="0066CC"/>
                </a:solidFill>
              </a:rPr>
              <a:t>", list);</a:t>
            </a:r>
          </a:p>
          <a:p>
            <a:pPr marL="0" indent="0">
              <a:buNone/>
            </a:pPr>
            <a:r>
              <a:rPr lang="en-US" sz="1400" i="1" dirty="0">
                <a:solidFill>
                  <a:srgbClr val="0066CC"/>
                </a:solidFill>
              </a:rPr>
              <a:t>        return "index";</a:t>
            </a:r>
          </a:p>
          <a:p>
            <a:pPr marL="0" indent="0">
              <a:buNone/>
            </a:pPr>
            <a:r>
              <a:rPr lang="en-US" sz="1400" i="1" dirty="0">
                <a:solidFill>
                  <a:srgbClr val="0066CC"/>
                </a:solidFill>
              </a:rPr>
              <a:t>    }</a:t>
            </a:r>
          </a:p>
          <a:p>
            <a:r>
              <a:rPr lang="en-GB" sz="1800" dirty="0"/>
              <a:t>In index.html we add the following code to the body:</a:t>
            </a:r>
            <a:endParaRPr lang="nl-BE" sz="1800" dirty="0"/>
          </a:p>
          <a:p>
            <a:pPr marL="309563" lvl="1" indent="0">
              <a:buNone/>
            </a:pPr>
            <a:r>
              <a:rPr lang="nl-BE" sz="1400" i="1" dirty="0">
                <a:solidFill>
                  <a:srgbClr val="0066CC"/>
                </a:solidFill>
              </a:rPr>
              <a:t>&lt;</a:t>
            </a:r>
            <a:r>
              <a:rPr lang="nl-BE" sz="1400" i="1" dirty="0" err="1">
                <a:solidFill>
                  <a:srgbClr val="0066CC"/>
                </a:solidFill>
              </a:rPr>
              <a:t>ol</a:t>
            </a:r>
            <a:r>
              <a:rPr lang="nl-BE" sz="1400" i="1" dirty="0">
                <a:solidFill>
                  <a:srgbClr val="0066CC"/>
                </a:solidFill>
              </a:rPr>
              <a:t>&gt;</a:t>
            </a:r>
          </a:p>
          <a:p>
            <a:pPr marL="309563" lvl="1" indent="0">
              <a:buNone/>
            </a:pPr>
            <a:r>
              <a:rPr lang="nl-BE" sz="1400" i="1" dirty="0">
                <a:solidFill>
                  <a:srgbClr val="0066CC"/>
                </a:solidFill>
              </a:rPr>
              <a:t>    &lt;li </a:t>
            </a:r>
            <a:r>
              <a:rPr lang="nl-BE" sz="1400" i="1" dirty="0" err="1">
                <a:solidFill>
                  <a:srgbClr val="0066CC"/>
                </a:solidFill>
              </a:rPr>
              <a:t>th:each</a:t>
            </a:r>
            <a:r>
              <a:rPr lang="nl-BE" sz="1400" i="1" dirty="0">
                <a:solidFill>
                  <a:srgbClr val="0066CC"/>
                </a:solidFill>
              </a:rPr>
              <a:t>="PERSON : ${</a:t>
            </a:r>
            <a:r>
              <a:rPr lang="nl-BE" sz="1400" i="1" dirty="0" err="1">
                <a:solidFill>
                  <a:srgbClr val="0066CC"/>
                </a:solidFill>
              </a:rPr>
              <a:t>personlist</a:t>
            </a:r>
            <a:r>
              <a:rPr lang="nl-BE" sz="1400" i="1" dirty="0">
                <a:solidFill>
                  <a:srgbClr val="0066CC"/>
                </a:solidFill>
              </a:rPr>
              <a:t>}“&gt;&lt;span </a:t>
            </a:r>
            <a:r>
              <a:rPr lang="nl-BE" sz="1400" i="1" dirty="0" err="1">
                <a:solidFill>
                  <a:srgbClr val="0066CC"/>
                </a:solidFill>
              </a:rPr>
              <a:t>th:text</a:t>
            </a:r>
            <a:r>
              <a:rPr lang="nl-BE" sz="1400" i="1" dirty="0">
                <a:solidFill>
                  <a:srgbClr val="0066CC"/>
                </a:solidFill>
              </a:rPr>
              <a:t>="${</a:t>
            </a:r>
            <a:r>
              <a:rPr lang="nl-BE" sz="1400" i="1" dirty="0" err="1">
                <a:solidFill>
                  <a:srgbClr val="0066CC"/>
                </a:solidFill>
              </a:rPr>
              <a:t>PERSON.getNAME</a:t>
            </a:r>
            <a:r>
              <a:rPr lang="nl-BE" sz="1400" i="1" dirty="0">
                <a:solidFill>
                  <a:srgbClr val="0066CC"/>
                </a:solidFill>
              </a:rPr>
              <a:t>()}"/&gt; &lt;/li&gt;</a:t>
            </a:r>
          </a:p>
          <a:p>
            <a:pPr marL="309563" lvl="1" indent="0">
              <a:buNone/>
            </a:pPr>
            <a:r>
              <a:rPr lang="nl-BE" sz="1400" i="1" dirty="0">
                <a:solidFill>
                  <a:srgbClr val="0066CC"/>
                </a:solidFill>
              </a:rPr>
              <a:t>&lt;/</a:t>
            </a:r>
            <a:r>
              <a:rPr lang="nl-BE" sz="1400" i="1" dirty="0" err="1">
                <a:solidFill>
                  <a:srgbClr val="0066CC"/>
                </a:solidFill>
              </a:rPr>
              <a:t>ol</a:t>
            </a:r>
            <a:r>
              <a:rPr lang="nl-BE" sz="1400" i="1" dirty="0">
                <a:solidFill>
                  <a:srgbClr val="0066CC"/>
                </a:solidFill>
              </a:rPr>
              <a:t>&gt;</a:t>
            </a:r>
            <a:endParaRPr lang="en-US" sz="1400" i="1" dirty="0">
              <a:solidFill>
                <a:srgbClr val="0066CC"/>
              </a:solidFill>
            </a:endParaRPr>
          </a:p>
          <a:p>
            <a:pPr marL="0" indent="0">
              <a:buNone/>
            </a:pPr>
            <a:endParaRPr lang="en-US" sz="1800"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46</a:t>
            </a:fld>
            <a:endParaRPr lang="nl-NL"/>
          </a:p>
        </p:txBody>
      </p:sp>
    </p:spTree>
    <p:extLst>
      <p:ext uri="{BB962C8B-B14F-4D97-AF65-F5344CB8AC3E}">
        <p14:creationId xmlns:p14="http://schemas.microsoft.com/office/powerpoint/2010/main" val="39155286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BE" dirty="0" err="1"/>
              <a:t>Polymorphic</a:t>
            </a:r>
            <a:r>
              <a:rPr lang="nl-BE" dirty="0"/>
              <a:t> </a:t>
            </a:r>
            <a:r>
              <a:rPr lang="nl-BE" dirty="0" err="1"/>
              <a:t>queries</a:t>
            </a:r>
            <a:r>
              <a:rPr lang="nl-BE" dirty="0"/>
              <a:t>
</a:t>
            </a:r>
          </a:p>
        </p:txBody>
      </p:sp>
      <p:sp>
        <p:nvSpPr>
          <p:cNvPr id="3" name="Tijdelijke aanduiding voor inhoud 2"/>
          <p:cNvSpPr>
            <a:spLocks noGrp="1"/>
          </p:cNvSpPr>
          <p:nvPr>
            <p:ph idx="1"/>
          </p:nvPr>
        </p:nvSpPr>
        <p:spPr>
          <a:xfrm>
            <a:off x="0" y="896472"/>
            <a:ext cx="12266579" cy="5396752"/>
          </a:xfrm>
        </p:spPr>
        <p:txBody>
          <a:bodyPr/>
          <a:lstStyle/>
          <a:p>
            <a:r>
              <a:rPr lang="en-GB" dirty="0"/>
              <a:t>We now want to further refine this list on the index page:</a:t>
            </a:r>
            <a:endParaRPr lang="en-US" dirty="0"/>
          </a:p>
          <a:p>
            <a:pPr lvl="1"/>
            <a:r>
              <a:rPr lang="en-GB" dirty="0"/>
              <a:t>With an EMPLOYEE we want to mention his SALARY</a:t>
            </a:r>
            <a:endParaRPr lang="en-US" dirty="0"/>
          </a:p>
          <a:p>
            <a:pPr lvl="1"/>
            <a:r>
              <a:rPr lang="en-US" dirty="0"/>
              <a:t>With a CUSTOMER his DISCOUNT</a:t>
            </a:r>
          </a:p>
          <a:p>
            <a:pPr lvl="1"/>
            <a:r>
              <a:rPr lang="en-US" dirty="0"/>
              <a:t>For an EXECUTIVE his BONUS</a:t>
            </a:r>
          </a:p>
          <a:p>
            <a:r>
              <a:rPr lang="en-GB" dirty="0"/>
              <a:t>If you want to find out to which class an object belongs, you can check that by calling </a:t>
            </a:r>
            <a:r>
              <a:rPr lang="en-GB" b="1" dirty="0"/>
              <a:t>.</a:t>
            </a:r>
            <a:r>
              <a:rPr lang="en-GB" b="1" dirty="0" err="1"/>
              <a:t>class.simpleName</a:t>
            </a:r>
            <a:r>
              <a:rPr lang="en-GB" b="1" dirty="0"/>
              <a:t> </a:t>
            </a:r>
            <a:r>
              <a:rPr lang="en-GB" dirty="0"/>
              <a:t>on that object</a:t>
            </a:r>
            <a:endParaRPr lang="en-US" dirty="0"/>
          </a:p>
          <a:p>
            <a:pPr lvl="1"/>
            <a:endParaRPr lang="en-US" dirty="0"/>
          </a:p>
          <a:p>
            <a:endParaRPr lang="nl-BE"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47</a:t>
            </a:fld>
            <a:endParaRPr lang="nl-NL"/>
          </a:p>
        </p:txBody>
      </p:sp>
    </p:spTree>
    <p:extLst>
      <p:ext uri="{BB962C8B-B14F-4D97-AF65-F5344CB8AC3E}">
        <p14:creationId xmlns:p14="http://schemas.microsoft.com/office/powerpoint/2010/main" val="349194407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err="1"/>
              <a:t>Polymorphic</a:t>
            </a:r>
            <a:r>
              <a:rPr lang="nl-BE" dirty="0"/>
              <a:t> </a:t>
            </a:r>
            <a:r>
              <a:rPr lang="nl-BE" dirty="0" err="1"/>
              <a:t>queries</a:t>
            </a:r>
            <a:endParaRPr lang="nl-BE" dirty="0"/>
          </a:p>
        </p:txBody>
      </p:sp>
      <p:sp>
        <p:nvSpPr>
          <p:cNvPr id="3" name="Tijdelijke aanduiding voor inhoud 2"/>
          <p:cNvSpPr>
            <a:spLocks noGrp="1"/>
          </p:cNvSpPr>
          <p:nvPr>
            <p:ph idx="1"/>
          </p:nvPr>
        </p:nvSpPr>
        <p:spPr/>
        <p:txBody>
          <a:bodyPr/>
          <a:lstStyle/>
          <a:p>
            <a:pPr marL="0" indent="0">
              <a:buNone/>
            </a:pPr>
            <a:r>
              <a:rPr lang="en-GB" sz="2000" dirty="0"/>
              <a:t>We adjust the code in index.html as follows:
</a:t>
            </a:r>
            <a:endParaRPr lang="nl-BE" sz="2000" dirty="0"/>
          </a:p>
          <a:p>
            <a:pPr marL="309563" lvl="1" indent="0">
              <a:buNone/>
            </a:pPr>
            <a:r>
              <a:rPr lang="nl-BE" sz="1700" i="1" dirty="0">
                <a:latin typeface="Courier New" panose="02070309020205020404" pitchFamily="49" charset="0"/>
                <a:cs typeface="Courier New" panose="02070309020205020404" pitchFamily="49" charset="0"/>
              </a:rPr>
              <a:t>&lt;</a:t>
            </a:r>
            <a:r>
              <a:rPr lang="nl-BE" sz="1700" i="1" dirty="0" err="1">
                <a:latin typeface="Courier New" panose="02070309020205020404" pitchFamily="49" charset="0"/>
                <a:cs typeface="Courier New" panose="02070309020205020404" pitchFamily="49" charset="0"/>
              </a:rPr>
              <a:t>ol</a:t>
            </a:r>
            <a:r>
              <a:rPr lang="nl-BE" sz="1700" i="1" dirty="0">
                <a:latin typeface="Courier New" panose="02070309020205020404" pitchFamily="49" charset="0"/>
                <a:cs typeface="Courier New" panose="02070309020205020404" pitchFamily="49" charset="0"/>
              </a:rPr>
              <a:t>&gt;</a:t>
            </a:r>
          </a:p>
          <a:p>
            <a:pPr marL="309563" lvl="1" indent="0">
              <a:buNone/>
            </a:pPr>
            <a:r>
              <a:rPr lang="nl-BE" sz="1700" i="1" dirty="0">
                <a:latin typeface="Courier New" panose="02070309020205020404" pitchFamily="49" charset="0"/>
                <a:cs typeface="Courier New" panose="02070309020205020404" pitchFamily="49" charset="0"/>
              </a:rPr>
              <a:t>    &lt;li </a:t>
            </a:r>
            <a:r>
              <a:rPr lang="nl-BE" sz="1700" i="1" dirty="0" err="1">
                <a:latin typeface="Courier New" panose="02070309020205020404" pitchFamily="49" charset="0"/>
                <a:cs typeface="Courier New" panose="02070309020205020404" pitchFamily="49" charset="0"/>
              </a:rPr>
              <a:t>th:each</a:t>
            </a:r>
            <a:r>
              <a:rPr lang="nl-BE" sz="1700" i="1" dirty="0">
                <a:latin typeface="Courier New" panose="02070309020205020404" pitchFamily="49" charset="0"/>
                <a:cs typeface="Courier New" panose="02070309020205020404" pitchFamily="49" charset="0"/>
              </a:rPr>
              <a:t>="PERSON : ${</a:t>
            </a:r>
            <a:r>
              <a:rPr lang="nl-BE" sz="1700" i="1" dirty="0" err="1">
                <a:latin typeface="Courier New" panose="02070309020205020404" pitchFamily="49" charset="0"/>
                <a:cs typeface="Courier New" panose="02070309020205020404" pitchFamily="49" charset="0"/>
              </a:rPr>
              <a:t>personlist</a:t>
            </a:r>
            <a:r>
              <a:rPr lang="nl-BE" sz="1700" i="1" dirty="0">
                <a:latin typeface="Courier New" panose="02070309020205020404" pitchFamily="49" charset="0"/>
                <a:cs typeface="Courier New" panose="02070309020205020404" pitchFamily="49" charset="0"/>
              </a:rPr>
              <a:t>}"&gt;&lt;span </a:t>
            </a:r>
            <a:r>
              <a:rPr lang="nl-BE" sz="1700" i="1" dirty="0" err="1">
                <a:latin typeface="Courier New" panose="02070309020205020404" pitchFamily="49" charset="0"/>
                <a:cs typeface="Courier New" panose="02070309020205020404" pitchFamily="49" charset="0"/>
              </a:rPr>
              <a:t>th:text</a:t>
            </a:r>
            <a:r>
              <a:rPr lang="nl-BE" sz="1700" i="1" dirty="0">
                <a:latin typeface="Courier New" panose="02070309020205020404" pitchFamily="49" charset="0"/>
                <a:cs typeface="Courier New" panose="02070309020205020404" pitchFamily="49" charset="0"/>
              </a:rPr>
              <a:t>="${</a:t>
            </a:r>
            <a:r>
              <a:rPr lang="nl-BE" sz="1700" i="1" dirty="0" err="1">
                <a:latin typeface="Courier New" panose="02070309020205020404" pitchFamily="49" charset="0"/>
                <a:cs typeface="Courier New" panose="02070309020205020404" pitchFamily="49" charset="0"/>
              </a:rPr>
              <a:t>PERSON.getNAME</a:t>
            </a:r>
            <a:r>
              <a:rPr lang="nl-BE" sz="1700" i="1" dirty="0">
                <a:latin typeface="Courier New" panose="02070309020205020404" pitchFamily="49" charset="0"/>
                <a:cs typeface="Courier New" panose="02070309020205020404" pitchFamily="49" charset="0"/>
              </a:rPr>
              <a:t>()}"/&gt;</a:t>
            </a:r>
          </a:p>
          <a:p>
            <a:pPr marL="309563" lvl="1" indent="0">
              <a:buNone/>
            </a:pPr>
            <a:r>
              <a:rPr lang="nl-BE" sz="1700" i="1" dirty="0">
                <a:latin typeface="Courier New" panose="02070309020205020404" pitchFamily="49" charset="0"/>
                <a:cs typeface="Courier New" panose="02070309020205020404" pitchFamily="49" charset="0"/>
              </a:rPr>
              <a:t>        &lt;span </a:t>
            </a:r>
            <a:r>
              <a:rPr lang="nl-BE" sz="1700" i="1" dirty="0" err="1">
                <a:latin typeface="Courier New" panose="02070309020205020404" pitchFamily="49" charset="0"/>
                <a:cs typeface="Courier New" panose="02070309020205020404" pitchFamily="49" charset="0"/>
              </a:rPr>
              <a:t>th:if</a:t>
            </a:r>
            <a:r>
              <a:rPr lang="nl-BE" sz="1700" i="1" dirty="0">
                <a:latin typeface="Courier New" panose="02070309020205020404" pitchFamily="49" charset="0"/>
                <a:cs typeface="Courier New" panose="02070309020205020404" pitchFamily="49" charset="0"/>
              </a:rPr>
              <a:t>="${</a:t>
            </a:r>
            <a:r>
              <a:rPr lang="nl-BE" sz="1700" i="1" dirty="0" err="1">
                <a:latin typeface="Courier New" panose="02070309020205020404" pitchFamily="49" charset="0"/>
                <a:cs typeface="Courier New" panose="02070309020205020404" pitchFamily="49" charset="0"/>
              </a:rPr>
              <a:t>PERSON.class.simpleName</a:t>
            </a:r>
            <a:r>
              <a:rPr lang="nl-BE" sz="1700" i="1" dirty="0">
                <a:latin typeface="Courier New" panose="02070309020205020404" pitchFamily="49" charset="0"/>
                <a:cs typeface="Courier New" panose="02070309020205020404" pitchFamily="49" charset="0"/>
              </a:rPr>
              <a:t> == ‘Customer’}” </a:t>
            </a:r>
            <a:br>
              <a:rPr lang="nl-BE" sz="1700" i="1" dirty="0">
                <a:latin typeface="Courier New" panose="02070309020205020404" pitchFamily="49" charset="0"/>
                <a:cs typeface="Courier New" panose="02070309020205020404" pitchFamily="49" charset="0"/>
              </a:rPr>
            </a:br>
            <a:r>
              <a:rPr lang="nl-BE" sz="1700" i="1" dirty="0">
                <a:latin typeface="Courier New" panose="02070309020205020404" pitchFamily="49" charset="0"/>
                <a:cs typeface="Courier New" panose="02070309020205020404" pitchFamily="49" charset="0"/>
              </a:rPr>
              <a:t>		</a:t>
            </a:r>
            <a:r>
              <a:rPr lang="nl-BE" sz="1700" i="1" dirty="0" err="1">
                <a:latin typeface="Courier New" panose="02070309020205020404" pitchFamily="49" charset="0"/>
                <a:cs typeface="Courier New" panose="02070309020205020404" pitchFamily="49" charset="0"/>
              </a:rPr>
              <a:t>th:text</a:t>
            </a:r>
            <a:r>
              <a:rPr lang="nl-BE" sz="1700" i="1" dirty="0">
                <a:latin typeface="Courier New" panose="02070309020205020404" pitchFamily="49" charset="0"/>
                <a:cs typeface="Courier New" panose="02070309020205020404" pitchFamily="49" charset="0"/>
              </a:rPr>
              <a:t>=“’</a:t>
            </a:r>
            <a:r>
              <a:rPr lang="nl-BE" sz="1700" i="1" dirty="0" err="1">
                <a:latin typeface="Courier New" panose="02070309020205020404" pitchFamily="49" charset="0"/>
                <a:cs typeface="Courier New" panose="02070309020205020404" pitchFamily="49" charset="0"/>
              </a:rPr>
              <a:t>gets</a:t>
            </a:r>
            <a:r>
              <a:rPr lang="nl-BE" sz="1700" i="1" dirty="0">
                <a:latin typeface="Courier New" panose="02070309020205020404" pitchFamily="49" charset="0"/>
                <a:cs typeface="Courier New" panose="02070309020205020404" pitchFamily="49" charset="0"/>
              </a:rPr>
              <a:t> ' + ${</a:t>
            </a:r>
            <a:r>
              <a:rPr lang="nl-BE" sz="1700" i="1" dirty="0" err="1">
                <a:latin typeface="Courier New" panose="02070309020205020404" pitchFamily="49" charset="0"/>
                <a:cs typeface="Courier New" panose="02070309020205020404" pitchFamily="49" charset="0"/>
              </a:rPr>
              <a:t>PERSON.getDiscount</a:t>
            </a:r>
            <a:r>
              <a:rPr lang="nl-BE" sz="1700" i="1" dirty="0">
                <a:latin typeface="Courier New" panose="02070309020205020404" pitchFamily="49" charset="0"/>
                <a:cs typeface="Courier New" panose="02070309020205020404" pitchFamily="49" charset="0"/>
              </a:rPr>
              <a:t>()}  + ' Discount'" /&gt;</a:t>
            </a:r>
          </a:p>
          <a:p>
            <a:pPr marL="309563" lvl="1" indent="0">
              <a:buNone/>
            </a:pPr>
            <a:r>
              <a:rPr lang="nl-BE" sz="1700" i="1" dirty="0">
                <a:latin typeface="Courier New" panose="02070309020205020404" pitchFamily="49" charset="0"/>
                <a:cs typeface="Courier New" panose="02070309020205020404" pitchFamily="49" charset="0"/>
              </a:rPr>
              <a:t>        &lt;span </a:t>
            </a:r>
            <a:r>
              <a:rPr lang="nl-BE" sz="1700" i="1" dirty="0" err="1">
                <a:latin typeface="Courier New" panose="02070309020205020404" pitchFamily="49" charset="0"/>
                <a:cs typeface="Courier New" panose="02070309020205020404" pitchFamily="49" charset="0"/>
              </a:rPr>
              <a:t>th:if</a:t>
            </a:r>
            <a:r>
              <a:rPr lang="nl-BE" sz="1700" i="1" dirty="0">
                <a:latin typeface="Courier New" panose="02070309020205020404" pitchFamily="49" charset="0"/>
                <a:cs typeface="Courier New" panose="02070309020205020404" pitchFamily="49" charset="0"/>
              </a:rPr>
              <a:t>="${</a:t>
            </a:r>
            <a:r>
              <a:rPr lang="nl-BE" sz="1700" i="1" dirty="0" err="1">
                <a:latin typeface="Courier New" panose="02070309020205020404" pitchFamily="49" charset="0"/>
                <a:cs typeface="Courier New" panose="02070309020205020404" pitchFamily="49" charset="0"/>
              </a:rPr>
              <a:t>PERSON.class.simpleName</a:t>
            </a:r>
            <a:r>
              <a:rPr lang="nl-BE" sz="1700" i="1" dirty="0">
                <a:latin typeface="Courier New" panose="02070309020205020404" pitchFamily="49" charset="0"/>
                <a:cs typeface="Courier New" panose="02070309020205020404" pitchFamily="49" charset="0"/>
              </a:rPr>
              <a:t> == ‘Executive’}” </a:t>
            </a:r>
            <a:br>
              <a:rPr lang="nl-BE" sz="1700" i="1" dirty="0">
                <a:latin typeface="Courier New" panose="02070309020205020404" pitchFamily="49" charset="0"/>
                <a:cs typeface="Courier New" panose="02070309020205020404" pitchFamily="49" charset="0"/>
              </a:rPr>
            </a:br>
            <a:r>
              <a:rPr lang="nl-BE" sz="1700" i="1" dirty="0">
                <a:latin typeface="Courier New" panose="02070309020205020404" pitchFamily="49" charset="0"/>
                <a:cs typeface="Courier New" panose="02070309020205020404" pitchFamily="49" charset="0"/>
              </a:rPr>
              <a:t>		</a:t>
            </a:r>
            <a:r>
              <a:rPr lang="nl-BE" sz="1700" i="1" dirty="0" err="1">
                <a:latin typeface="Courier New" panose="02070309020205020404" pitchFamily="49" charset="0"/>
                <a:cs typeface="Courier New" panose="02070309020205020404" pitchFamily="49" charset="0"/>
              </a:rPr>
              <a:t>th:text</a:t>
            </a:r>
            <a:r>
              <a:rPr lang="nl-BE" sz="1700" i="1" dirty="0">
                <a:latin typeface="Courier New" panose="02070309020205020404" pitchFamily="49" charset="0"/>
                <a:cs typeface="Courier New" panose="02070309020205020404" pitchFamily="49" charset="0"/>
              </a:rPr>
              <a:t>=“’has a bonus of ' + ${</a:t>
            </a:r>
            <a:r>
              <a:rPr lang="nl-BE" sz="1700" i="1" dirty="0" err="1">
                <a:latin typeface="Courier New" panose="02070309020205020404" pitchFamily="49" charset="0"/>
                <a:cs typeface="Courier New" panose="02070309020205020404" pitchFamily="49" charset="0"/>
              </a:rPr>
              <a:t>PERSON.getBonus</a:t>
            </a:r>
            <a:r>
              <a:rPr lang="nl-BE" sz="1700" i="1" dirty="0">
                <a:latin typeface="Courier New" panose="02070309020205020404" pitchFamily="49" charset="0"/>
                <a:cs typeface="Courier New" panose="02070309020205020404" pitchFamily="49" charset="0"/>
              </a:rPr>
              <a:t>()}" /&gt;</a:t>
            </a:r>
          </a:p>
          <a:p>
            <a:pPr marL="309563" lvl="1" indent="0">
              <a:buNone/>
            </a:pPr>
            <a:r>
              <a:rPr lang="nl-BE" sz="1700" i="1" dirty="0">
                <a:latin typeface="Courier New" panose="02070309020205020404" pitchFamily="49" charset="0"/>
                <a:cs typeface="Courier New" panose="02070309020205020404" pitchFamily="49" charset="0"/>
              </a:rPr>
              <a:t>        &lt;span </a:t>
            </a:r>
            <a:r>
              <a:rPr lang="nl-BE" sz="1700" i="1" dirty="0" err="1">
                <a:latin typeface="Courier New" panose="02070309020205020404" pitchFamily="49" charset="0"/>
                <a:cs typeface="Courier New" panose="02070309020205020404" pitchFamily="49" charset="0"/>
              </a:rPr>
              <a:t>th:if</a:t>
            </a:r>
            <a:r>
              <a:rPr lang="nl-BE" sz="1700" i="1" dirty="0">
                <a:latin typeface="Courier New" panose="02070309020205020404" pitchFamily="49" charset="0"/>
                <a:cs typeface="Courier New" panose="02070309020205020404" pitchFamily="49" charset="0"/>
              </a:rPr>
              <a:t>="${</a:t>
            </a:r>
            <a:r>
              <a:rPr lang="nl-BE" sz="1700" i="1" dirty="0" err="1">
                <a:latin typeface="Courier New" panose="02070309020205020404" pitchFamily="49" charset="0"/>
                <a:cs typeface="Courier New" panose="02070309020205020404" pitchFamily="49" charset="0"/>
              </a:rPr>
              <a:t>PERSON.class.simpleName</a:t>
            </a:r>
            <a:r>
              <a:rPr lang="nl-BE" sz="1700" i="1" dirty="0">
                <a:latin typeface="Courier New" panose="02070309020205020404" pitchFamily="49" charset="0"/>
                <a:cs typeface="Courier New" panose="02070309020205020404" pitchFamily="49" charset="0"/>
              </a:rPr>
              <a:t> == ‘Employee’}” </a:t>
            </a:r>
            <a:br>
              <a:rPr lang="nl-BE" sz="1700" i="1" dirty="0">
                <a:latin typeface="Courier New" panose="02070309020205020404" pitchFamily="49" charset="0"/>
                <a:cs typeface="Courier New" panose="02070309020205020404" pitchFamily="49" charset="0"/>
              </a:rPr>
            </a:br>
            <a:r>
              <a:rPr lang="nl-BE" sz="1700" i="1" dirty="0">
                <a:latin typeface="Courier New" panose="02070309020205020404" pitchFamily="49" charset="0"/>
                <a:cs typeface="Courier New" panose="02070309020205020404" pitchFamily="49" charset="0"/>
              </a:rPr>
              <a:t>		</a:t>
            </a:r>
            <a:r>
              <a:rPr lang="nl-BE" sz="1700" i="1" dirty="0" err="1">
                <a:latin typeface="Courier New" panose="02070309020205020404" pitchFamily="49" charset="0"/>
                <a:cs typeface="Courier New" panose="02070309020205020404" pitchFamily="49" charset="0"/>
              </a:rPr>
              <a:t>th:text</a:t>
            </a:r>
            <a:r>
              <a:rPr lang="nl-BE" sz="1700" i="1" dirty="0">
                <a:latin typeface="Courier New" panose="02070309020205020404" pitchFamily="49" charset="0"/>
                <a:cs typeface="Courier New" panose="02070309020205020404" pitchFamily="49" charset="0"/>
              </a:rPr>
              <a:t>=“’</a:t>
            </a:r>
            <a:r>
              <a:rPr lang="nl-BE" sz="1700" i="1" dirty="0" err="1">
                <a:latin typeface="Courier New" panose="02070309020205020404" pitchFamily="49" charset="0"/>
                <a:cs typeface="Courier New" panose="02070309020205020404" pitchFamily="49" charset="0"/>
              </a:rPr>
              <a:t>earns</a:t>
            </a:r>
            <a:r>
              <a:rPr lang="nl-BE" sz="1700" i="1" dirty="0">
                <a:latin typeface="Courier New" panose="02070309020205020404" pitchFamily="49" charset="0"/>
                <a:cs typeface="Courier New" panose="02070309020205020404" pitchFamily="49" charset="0"/>
              </a:rPr>
              <a:t> ' + ${</a:t>
            </a:r>
            <a:r>
              <a:rPr lang="nl-BE" sz="1700" i="1" dirty="0" err="1">
                <a:latin typeface="Courier New" panose="02070309020205020404" pitchFamily="49" charset="0"/>
                <a:cs typeface="Courier New" panose="02070309020205020404" pitchFamily="49" charset="0"/>
              </a:rPr>
              <a:t>PERSON.getSalary</a:t>
            </a:r>
            <a:r>
              <a:rPr lang="nl-BE" sz="1700" i="1" dirty="0">
                <a:latin typeface="Courier New" panose="02070309020205020404" pitchFamily="49" charset="0"/>
                <a:cs typeface="Courier New" panose="02070309020205020404" pitchFamily="49" charset="0"/>
              </a:rPr>
              <a:t>()}" /&gt;</a:t>
            </a:r>
          </a:p>
          <a:p>
            <a:pPr marL="309563" lvl="1" indent="0">
              <a:buNone/>
            </a:pPr>
            <a:r>
              <a:rPr lang="nl-BE" sz="1700" i="1" dirty="0">
                <a:latin typeface="Courier New" panose="02070309020205020404" pitchFamily="49" charset="0"/>
                <a:cs typeface="Courier New" panose="02070309020205020404" pitchFamily="49" charset="0"/>
              </a:rPr>
              <a:t>    &lt;/li&gt;</a:t>
            </a:r>
          </a:p>
          <a:p>
            <a:pPr marL="309563" lvl="1" indent="0">
              <a:buNone/>
            </a:pPr>
            <a:r>
              <a:rPr lang="nl-BE" sz="1700" i="1" dirty="0">
                <a:latin typeface="Courier New" panose="02070309020205020404" pitchFamily="49" charset="0"/>
                <a:cs typeface="Courier New" panose="02070309020205020404" pitchFamily="49" charset="0"/>
              </a:rPr>
              <a:t>&lt;/</a:t>
            </a:r>
            <a:r>
              <a:rPr lang="nl-BE" sz="1700" i="1" dirty="0" err="1">
                <a:latin typeface="Courier New" panose="02070309020205020404" pitchFamily="49" charset="0"/>
                <a:cs typeface="Courier New" panose="02070309020205020404" pitchFamily="49" charset="0"/>
              </a:rPr>
              <a:t>ol</a:t>
            </a:r>
            <a:r>
              <a:rPr lang="nl-BE" sz="1700" i="1" dirty="0">
                <a:latin typeface="Courier New" panose="02070309020205020404" pitchFamily="49" charset="0"/>
                <a:cs typeface="Courier New" panose="02070309020205020404" pitchFamily="49" charset="0"/>
              </a:rPr>
              <a:t>&gt;</a:t>
            </a:r>
          </a:p>
          <a:p>
            <a:pPr marL="0" indent="0">
              <a:buNone/>
            </a:pPr>
            <a:endParaRPr lang="nl-BE" sz="2000" dirty="0"/>
          </a:p>
          <a:p>
            <a:pPr marL="0" indent="0">
              <a:buNone/>
            </a:pPr>
            <a:r>
              <a:rPr lang="nl-BE" sz="2000" dirty="0" err="1"/>
              <a:t>Result</a:t>
            </a:r>
            <a:r>
              <a:rPr lang="nl-BE" sz="2000" dirty="0"/>
              <a:t>:</a:t>
            </a:r>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48</a:t>
            </a:fld>
            <a:endParaRPr lang="nl-NL"/>
          </a:p>
        </p:txBody>
      </p:sp>
      <p:pic>
        <p:nvPicPr>
          <p:cNvPr id="7" name="Picture 6">
            <a:extLst>
              <a:ext uri="{FF2B5EF4-FFF2-40B4-BE49-F238E27FC236}">
                <a16:creationId xmlns:a16="http://schemas.microsoft.com/office/drawing/2014/main" id="{22148EE4-7D86-4880-A321-3E64DCB6F9D8}"/>
              </a:ext>
            </a:extLst>
          </p:cNvPr>
          <p:cNvPicPr>
            <a:picLocks noChangeAspect="1"/>
          </p:cNvPicPr>
          <p:nvPr/>
        </p:nvPicPr>
        <p:blipFill>
          <a:blip r:embed="rId3"/>
          <a:stretch>
            <a:fillRect/>
          </a:stretch>
        </p:blipFill>
        <p:spPr>
          <a:xfrm>
            <a:off x="485774" y="5529262"/>
            <a:ext cx="3147063" cy="763961"/>
          </a:xfrm>
          <a:prstGeom prst="rect">
            <a:avLst/>
          </a:prstGeom>
          <a:ln>
            <a:solidFill>
              <a:schemeClr val="tx1"/>
            </a:solidFill>
          </a:ln>
        </p:spPr>
      </p:pic>
    </p:spTree>
    <p:extLst>
      <p:ext uri="{BB962C8B-B14F-4D97-AF65-F5344CB8AC3E}">
        <p14:creationId xmlns:p14="http://schemas.microsoft.com/office/powerpoint/2010/main" val="184225556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Rectangle 9"/>
          <p:cNvSpPr>
            <a:spLocks noChangeArrowheads="1"/>
          </p:cNvSpPr>
          <p:nvPr/>
        </p:nvSpPr>
        <p:spPr bwMode="auto">
          <a:xfrm>
            <a:off x="216000" y="2636838"/>
            <a:ext cx="11976000" cy="1439862"/>
          </a:xfrm>
          <a:prstGeom prst="rect">
            <a:avLst/>
          </a:prstGeom>
          <a:noFill/>
          <a:ln w="9525">
            <a:noFill/>
            <a:miter lim="800000"/>
            <a:headEnd/>
            <a:tailEnd/>
          </a:ln>
        </p:spPr>
        <p:txBody>
          <a:bodyPr wrap="none" anchor="ctr"/>
          <a:lstStyle/>
          <a:p>
            <a:pPr algn="ctr"/>
            <a:r>
              <a:rPr lang="nl-BE" sz="5400">
                <a:solidFill>
                  <a:srgbClr val="D02023"/>
                </a:solidFill>
                <a:latin typeface="Verdana" panose="020B0604030504040204" pitchFamily="34" charset="0"/>
                <a:ea typeface="Verdana" panose="020B0604030504040204" pitchFamily="34" charset="0"/>
                <a:cs typeface="Verdana" panose="020B0604030504040204" pitchFamily="34" charset="0"/>
              </a:rPr>
              <a:t>@</a:t>
            </a:r>
            <a:r>
              <a:rPr lang="nl-BE" sz="5400" err="1">
                <a:solidFill>
                  <a:srgbClr val="D02023"/>
                </a:solidFill>
                <a:latin typeface="Verdana" panose="020B0604030504040204" pitchFamily="34" charset="0"/>
                <a:ea typeface="Verdana" panose="020B0604030504040204" pitchFamily="34" charset="0"/>
                <a:cs typeface="Verdana" panose="020B0604030504040204" pitchFamily="34" charset="0"/>
              </a:rPr>
              <a:t>MappedSuperclass</a:t>
            </a:r>
            <a:endParaRPr lang="nl-NL" sz="5400">
              <a:solidFill>
                <a:srgbClr val="D02023"/>
              </a:solidFill>
              <a:latin typeface="Verdana" panose="020B0604030504040204" pitchFamily="34" charset="0"/>
              <a:ea typeface="Verdana" panose="020B0604030504040204" pitchFamily="34" charset="0"/>
              <a:cs typeface="Verdana" panose="020B0604030504040204" pitchFamily="34" charset="0"/>
            </a:endParaRPr>
          </a:p>
        </p:txBody>
      </p:sp>
      <p:pic>
        <p:nvPicPr>
          <p:cNvPr id="5" name="Afbeelding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2793" y="4187613"/>
            <a:ext cx="1569229" cy="2353843"/>
          </a:xfrm>
          <a:prstGeom prst="rect">
            <a:avLst/>
          </a:prstGeom>
        </p:spPr>
      </p:pic>
      <p:sp>
        <p:nvSpPr>
          <p:cNvPr id="6" name="Rechthoek 5"/>
          <p:cNvSpPr/>
          <p:nvPr/>
        </p:nvSpPr>
        <p:spPr>
          <a:xfrm flipH="1">
            <a:off x="0" y="-3175"/>
            <a:ext cx="108000" cy="6858000"/>
          </a:xfrm>
          <a:prstGeom prst="rect">
            <a:avLst/>
          </a:prstGeom>
          <a:solidFill>
            <a:srgbClr val="0074BD"/>
          </a:solidFill>
          <a:ln>
            <a:solidFill>
              <a:srgbClr val="0074BD"/>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a:p>
        </p:txBody>
      </p:sp>
      <p:sp>
        <p:nvSpPr>
          <p:cNvPr id="11" name="Rechthoek 10"/>
          <p:cNvSpPr/>
          <p:nvPr/>
        </p:nvSpPr>
        <p:spPr>
          <a:xfrm flipH="1">
            <a:off x="108000" y="-3175"/>
            <a:ext cx="108000" cy="6858000"/>
          </a:xfrm>
          <a:prstGeom prst="rect">
            <a:avLst/>
          </a:prstGeom>
          <a:solidFill>
            <a:srgbClr val="EC2427"/>
          </a:solidFill>
          <a:ln>
            <a:solidFill>
              <a:srgbClr val="EC242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a:p>
        </p:txBody>
      </p:sp>
      <p:pic>
        <p:nvPicPr>
          <p:cNvPr id="3" name="Afbeelding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671179" y="243840"/>
            <a:ext cx="3401187" cy="1722120"/>
          </a:xfrm>
          <a:prstGeom prst="rect">
            <a:avLst/>
          </a:prstGeom>
        </p:spPr>
      </p:pic>
    </p:spTree>
    <p:extLst>
      <p:ext uri="{BB962C8B-B14F-4D97-AF65-F5344CB8AC3E}">
        <p14:creationId xmlns:p14="http://schemas.microsoft.com/office/powerpoint/2010/main" val="9660719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Rectangle 9"/>
          <p:cNvSpPr>
            <a:spLocks noChangeArrowheads="1"/>
          </p:cNvSpPr>
          <p:nvPr/>
        </p:nvSpPr>
        <p:spPr bwMode="auto">
          <a:xfrm>
            <a:off x="216000" y="2636838"/>
            <a:ext cx="11976000" cy="1439862"/>
          </a:xfrm>
          <a:prstGeom prst="rect">
            <a:avLst/>
          </a:prstGeom>
          <a:noFill/>
          <a:ln w="9525">
            <a:noFill/>
            <a:miter lim="800000"/>
            <a:headEnd/>
            <a:tailEnd/>
          </a:ln>
        </p:spPr>
        <p:txBody>
          <a:bodyPr wrap="none" anchor="ctr"/>
          <a:lstStyle/>
          <a:p>
            <a:pPr algn="ctr"/>
            <a:r>
              <a:rPr lang="nl-BE" sz="5400" dirty="0" err="1">
                <a:solidFill>
                  <a:srgbClr val="D02023"/>
                </a:solidFill>
                <a:latin typeface="Verdana" panose="020B0604030504040204" pitchFamily="34" charset="0"/>
                <a:ea typeface="Verdana" panose="020B0604030504040204" pitchFamily="34" charset="0"/>
                <a:cs typeface="Verdana" panose="020B0604030504040204" pitchFamily="34" charset="0"/>
              </a:rPr>
              <a:t>Implementing</a:t>
            </a:r>
            <a:r>
              <a:rPr lang="nl-BE" sz="5400" dirty="0">
                <a:solidFill>
                  <a:srgbClr val="D02023"/>
                </a:solidFill>
                <a:latin typeface="Verdana" panose="020B0604030504040204" pitchFamily="34" charset="0"/>
                <a:ea typeface="Verdana" panose="020B0604030504040204" pitchFamily="34" charset="0"/>
                <a:cs typeface="Verdana" panose="020B0604030504040204" pitchFamily="34" charset="0"/>
              </a:rPr>
              <a:t> </a:t>
            </a:r>
            <a:r>
              <a:rPr lang="nl-BE" sz="5400" dirty="0" err="1">
                <a:solidFill>
                  <a:srgbClr val="D02023"/>
                </a:solidFill>
                <a:latin typeface="Verdana" panose="020B0604030504040204" pitchFamily="34" charset="0"/>
                <a:ea typeface="Verdana" panose="020B0604030504040204" pitchFamily="34" charset="0"/>
                <a:cs typeface="Verdana" panose="020B0604030504040204" pitchFamily="34" charset="0"/>
              </a:rPr>
              <a:t>inheritance</a:t>
            </a:r>
            <a:r>
              <a:rPr lang="nl-BE" sz="5400" dirty="0">
                <a:solidFill>
                  <a:srgbClr val="D02023"/>
                </a:solidFill>
                <a:latin typeface="Verdana" panose="020B0604030504040204" pitchFamily="34" charset="0"/>
                <a:ea typeface="Verdana" panose="020B0604030504040204" pitchFamily="34" charset="0"/>
                <a:cs typeface="Verdana" panose="020B0604030504040204" pitchFamily="34" charset="0"/>
              </a:rPr>
              <a:t>:
START </a:t>
            </a:r>
            <a:endParaRPr lang="nl-NL" sz="5400" dirty="0">
              <a:solidFill>
                <a:srgbClr val="D02023"/>
              </a:solidFill>
              <a:latin typeface="Verdana" panose="020B0604030504040204" pitchFamily="34" charset="0"/>
              <a:ea typeface="Verdana" panose="020B0604030504040204" pitchFamily="34" charset="0"/>
              <a:cs typeface="Verdana" panose="020B0604030504040204" pitchFamily="34" charset="0"/>
            </a:endParaRPr>
          </a:p>
        </p:txBody>
      </p:sp>
      <p:pic>
        <p:nvPicPr>
          <p:cNvPr id="5" name="Afbeelding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2793" y="4187613"/>
            <a:ext cx="1569229" cy="2353843"/>
          </a:xfrm>
          <a:prstGeom prst="rect">
            <a:avLst/>
          </a:prstGeom>
        </p:spPr>
      </p:pic>
      <p:sp>
        <p:nvSpPr>
          <p:cNvPr id="6" name="Rechthoek 5"/>
          <p:cNvSpPr/>
          <p:nvPr/>
        </p:nvSpPr>
        <p:spPr>
          <a:xfrm flipH="1">
            <a:off x="0" y="-3175"/>
            <a:ext cx="108000" cy="6858000"/>
          </a:xfrm>
          <a:prstGeom prst="rect">
            <a:avLst/>
          </a:prstGeom>
          <a:solidFill>
            <a:srgbClr val="0074BD"/>
          </a:solidFill>
          <a:ln>
            <a:solidFill>
              <a:srgbClr val="0074BD"/>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a:p>
        </p:txBody>
      </p:sp>
      <p:sp>
        <p:nvSpPr>
          <p:cNvPr id="11" name="Rechthoek 10"/>
          <p:cNvSpPr/>
          <p:nvPr/>
        </p:nvSpPr>
        <p:spPr>
          <a:xfrm flipH="1">
            <a:off x="108000" y="-3175"/>
            <a:ext cx="108000" cy="6858000"/>
          </a:xfrm>
          <a:prstGeom prst="rect">
            <a:avLst/>
          </a:prstGeom>
          <a:solidFill>
            <a:srgbClr val="EC2427"/>
          </a:solidFill>
          <a:ln>
            <a:solidFill>
              <a:srgbClr val="EC242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a:p>
        </p:txBody>
      </p:sp>
      <p:pic>
        <p:nvPicPr>
          <p:cNvPr id="3" name="Afbeelding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671179" y="243840"/>
            <a:ext cx="3401187" cy="1722120"/>
          </a:xfrm>
          <a:prstGeom prst="rect">
            <a:avLst/>
          </a:prstGeom>
        </p:spPr>
      </p:pic>
    </p:spTree>
    <p:extLst>
      <p:ext uri="{BB962C8B-B14F-4D97-AF65-F5344CB8AC3E}">
        <p14:creationId xmlns:p14="http://schemas.microsoft.com/office/powerpoint/2010/main" val="203011224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a:t>@</a:t>
            </a:r>
            <a:r>
              <a:rPr lang="nl-BE" err="1"/>
              <a:t>MappedSuperclass</a:t>
            </a:r>
            <a:endParaRPr lang="nl-BE"/>
          </a:p>
        </p:txBody>
      </p:sp>
      <p:sp>
        <p:nvSpPr>
          <p:cNvPr id="3" name="Tijdelijke aanduiding voor inhoud 2"/>
          <p:cNvSpPr>
            <a:spLocks noGrp="1"/>
          </p:cNvSpPr>
          <p:nvPr>
            <p:ph idx="1"/>
          </p:nvPr>
        </p:nvSpPr>
        <p:spPr>
          <a:xfrm>
            <a:off x="0" y="1138518"/>
            <a:ext cx="12266579" cy="5154705"/>
          </a:xfrm>
        </p:spPr>
        <p:txBody>
          <a:bodyPr>
            <a:normAutofit/>
          </a:bodyPr>
          <a:lstStyle/>
          <a:p>
            <a:r>
              <a:rPr lang="en-GB" dirty="0"/>
              <a:t>What if the superclass of the inheritance tree is not an Entity (and therefore should not be tracked in the database)?
In that case, use the annotation @MappedSuperclass</a:t>
            </a:r>
            <a:endParaRPr lang="nl-BE" dirty="0"/>
          </a:p>
          <a:p>
            <a:pPr lvl="1"/>
            <a:endParaRPr lang="nl-BE" dirty="0"/>
          </a:p>
          <a:p>
            <a:pPr lvl="1"/>
            <a:endParaRPr lang="nl-BE" dirty="0"/>
          </a:p>
          <a:p>
            <a:pPr marL="268288" lvl="1" indent="0">
              <a:buNone/>
            </a:pPr>
            <a:endParaRPr lang="nl-BE" dirty="0"/>
          </a:p>
          <a:p>
            <a:r>
              <a:rPr lang="en-GB" dirty="0"/>
              <a:t>This corresponds to an inheritance strategy SINGLE_TABLE applied to each of the subclasses of the PERSON class.  </a:t>
            </a:r>
            <a:r>
              <a:rPr lang="nl-BE" dirty="0"/>
              <a:t>  </a:t>
            </a:r>
          </a:p>
          <a:p>
            <a:pPr lvl="1"/>
            <a:endParaRPr lang="nl-BE"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50</a:t>
            </a:fld>
            <a:endParaRPr lang="nl-NL"/>
          </a:p>
        </p:txBody>
      </p:sp>
      <p:pic>
        <p:nvPicPr>
          <p:cNvPr id="7" name="Picture 6">
            <a:extLst>
              <a:ext uri="{FF2B5EF4-FFF2-40B4-BE49-F238E27FC236}">
                <a16:creationId xmlns:a16="http://schemas.microsoft.com/office/drawing/2014/main" id="{CB960824-5F87-4705-A809-788F99046500}"/>
              </a:ext>
            </a:extLst>
          </p:cNvPr>
          <p:cNvPicPr>
            <a:picLocks noChangeAspect="1"/>
          </p:cNvPicPr>
          <p:nvPr/>
        </p:nvPicPr>
        <p:blipFill>
          <a:blip r:embed="rId2"/>
          <a:stretch>
            <a:fillRect/>
          </a:stretch>
        </p:blipFill>
        <p:spPr>
          <a:xfrm>
            <a:off x="676275" y="2452862"/>
            <a:ext cx="2570496" cy="695083"/>
          </a:xfrm>
          <a:prstGeom prst="rect">
            <a:avLst/>
          </a:prstGeom>
        </p:spPr>
      </p:pic>
    </p:spTree>
    <p:extLst>
      <p:ext uri="{BB962C8B-B14F-4D97-AF65-F5344CB8AC3E}">
        <p14:creationId xmlns:p14="http://schemas.microsoft.com/office/powerpoint/2010/main" val="31426783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30C6F7EE-BF32-40D1-A534-A1567D0FD369}"/>
              </a:ext>
            </a:extLst>
          </p:cNvPr>
          <p:cNvSpPr>
            <a:spLocks noGrp="1"/>
          </p:cNvSpPr>
          <p:nvPr>
            <p:ph type="title"/>
          </p:nvPr>
        </p:nvSpPr>
        <p:spPr/>
        <p:txBody>
          <a:bodyPr>
            <a:normAutofit fontScale="90000"/>
          </a:bodyPr>
          <a:lstStyle/>
          <a:p>
            <a:r>
              <a:rPr lang="nl-BE" dirty="0"/>
              <a:t>Content
</a:t>
            </a:r>
          </a:p>
        </p:txBody>
      </p:sp>
      <p:sp>
        <p:nvSpPr>
          <p:cNvPr id="6" name="Tijdelijke aanduiding voor dianummer 5">
            <a:extLst>
              <a:ext uri="{FF2B5EF4-FFF2-40B4-BE49-F238E27FC236}">
                <a16:creationId xmlns:a16="http://schemas.microsoft.com/office/drawing/2014/main" id="{E57189DF-B8D7-4947-92C7-E90407E77D82}"/>
              </a:ext>
            </a:extLst>
          </p:cNvPr>
          <p:cNvSpPr>
            <a:spLocks noGrp="1"/>
          </p:cNvSpPr>
          <p:nvPr>
            <p:ph type="sldNum" sz="quarter" idx="12"/>
          </p:nvPr>
        </p:nvSpPr>
        <p:spPr/>
        <p:txBody>
          <a:bodyPr/>
          <a:lstStyle/>
          <a:p>
            <a:fld id="{A48BBB69-78CC-4007-AD8B-593DE32245CC}" type="slidenum">
              <a:rPr lang="nl-BE" smtClean="0"/>
              <a:t>6</a:t>
            </a:fld>
            <a:endParaRPr lang="nl-BE"/>
          </a:p>
        </p:txBody>
      </p:sp>
      <p:sp>
        <p:nvSpPr>
          <p:cNvPr id="9" name="Tijdelijke aanduiding voor inhoud 3">
            <a:extLst>
              <a:ext uri="{FF2B5EF4-FFF2-40B4-BE49-F238E27FC236}">
                <a16:creationId xmlns:a16="http://schemas.microsoft.com/office/drawing/2014/main" id="{5F463462-886C-415E-BD5A-7E38AD17F874}"/>
              </a:ext>
            </a:extLst>
          </p:cNvPr>
          <p:cNvSpPr>
            <a:spLocks noGrp="1"/>
          </p:cNvSpPr>
          <p:nvPr>
            <p:ph idx="1"/>
          </p:nvPr>
        </p:nvSpPr>
        <p:spPr>
          <a:xfrm>
            <a:off x="179388" y="1138238"/>
            <a:ext cx="11842750" cy="5154612"/>
          </a:xfrm>
        </p:spPr>
        <p:txBody>
          <a:bodyPr>
            <a:normAutofit/>
          </a:bodyPr>
          <a:lstStyle/>
          <a:p>
            <a:r>
              <a:rPr lang="en-GB" dirty="0"/>
              <a:t>This presentation will guide you through the implementation of inheritance in a Spring Data JPA project.
Follow these instructions carefully and you will learn what to do and how. 
The project that came with this item only serves in case you fail to make it yourself. It is best to use the (tele)coaching in that case...</a:t>
            </a:r>
            <a:endParaRPr lang="nl-BE" dirty="0"/>
          </a:p>
          <a:p>
            <a:endParaRPr lang="nl-BE" dirty="0"/>
          </a:p>
          <a:p>
            <a:r>
              <a:rPr lang="nl-BE" dirty="0" err="1"/>
              <a:t>Good</a:t>
            </a:r>
            <a:r>
              <a:rPr lang="nl-BE" dirty="0"/>
              <a:t> </a:t>
            </a:r>
            <a:r>
              <a:rPr lang="nl-BE" dirty="0" err="1"/>
              <a:t>luck</a:t>
            </a:r>
            <a:r>
              <a:rPr lang="nl-BE" dirty="0"/>
              <a:t>!</a:t>
            </a:r>
          </a:p>
        </p:txBody>
      </p:sp>
    </p:spTree>
    <p:extLst>
      <p:ext uri="{BB962C8B-B14F-4D97-AF65-F5344CB8AC3E}">
        <p14:creationId xmlns:p14="http://schemas.microsoft.com/office/powerpoint/2010/main" val="22978770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41263A2E-00EA-4942-BCC4-324C51A72544}"/>
              </a:ext>
            </a:extLst>
          </p:cNvPr>
          <p:cNvSpPr>
            <a:spLocks noGrp="1"/>
          </p:cNvSpPr>
          <p:nvPr>
            <p:ph type="title"/>
          </p:nvPr>
        </p:nvSpPr>
        <p:spPr/>
        <p:txBody>
          <a:bodyPr/>
          <a:lstStyle/>
          <a:p>
            <a:r>
              <a:rPr lang="nl-BE" dirty="0" err="1"/>
              <a:t>Implementing</a:t>
            </a:r>
            <a:r>
              <a:rPr lang="nl-BE" dirty="0"/>
              <a:t> </a:t>
            </a:r>
            <a:r>
              <a:rPr lang="nl-BE" dirty="0" err="1"/>
              <a:t>the</a:t>
            </a:r>
            <a:r>
              <a:rPr lang="nl-BE" dirty="0"/>
              <a:t> </a:t>
            </a:r>
            <a:r>
              <a:rPr lang="nl-BE" dirty="0" err="1"/>
              <a:t>example</a:t>
            </a:r>
            <a:r>
              <a:rPr lang="nl-BE" dirty="0"/>
              <a:t>: </a:t>
            </a:r>
            <a:r>
              <a:rPr lang="nl-BE" dirty="0" err="1"/>
              <a:t>Inheritance</a:t>
            </a:r>
            <a:endParaRPr lang="nl-BE" dirty="0"/>
          </a:p>
        </p:txBody>
      </p:sp>
      <p:sp>
        <p:nvSpPr>
          <p:cNvPr id="8" name="Tijdelijke aanduiding voor inhoud 7">
            <a:extLst>
              <a:ext uri="{FF2B5EF4-FFF2-40B4-BE49-F238E27FC236}">
                <a16:creationId xmlns:a16="http://schemas.microsoft.com/office/drawing/2014/main" id="{853124FD-25FA-460C-A3CD-0987C577A6EC}"/>
              </a:ext>
            </a:extLst>
          </p:cNvPr>
          <p:cNvSpPr>
            <a:spLocks noGrp="1"/>
          </p:cNvSpPr>
          <p:nvPr>
            <p:ph idx="1"/>
          </p:nvPr>
        </p:nvSpPr>
        <p:spPr/>
        <p:txBody>
          <a:bodyPr>
            <a:normAutofit/>
          </a:bodyPr>
          <a:lstStyle/>
          <a:p>
            <a:r>
              <a:rPr lang="en-GB" dirty="0"/>
              <a:t>Step 1: Create a web project</a:t>
            </a:r>
          </a:p>
          <a:p>
            <a:pPr lvl="1"/>
            <a:r>
              <a:rPr lang="en-GB" dirty="0"/>
              <a:t>You can check this procedure again in the document on Canvas (</a:t>
            </a:r>
            <a:r>
              <a:rPr lang="en-US" dirty="0"/>
              <a:t>How to Create a Project in IntelliJ.docx)</a:t>
            </a:r>
            <a:endParaRPr lang="en-GB" dirty="0"/>
          </a:p>
          <a:p>
            <a:r>
              <a:rPr lang="en-GB" dirty="0"/>
              <a:t>Step 2: Create Entity "Person", "Customer", "Employee" and "Executive"</a:t>
            </a:r>
          </a:p>
          <a:p>
            <a:pPr lvl="1"/>
            <a:r>
              <a:rPr lang="en-GB" dirty="0"/>
              <a:t>See presentation </a:t>
            </a:r>
            <a:r>
              <a:rPr lang="en-US" i="1" dirty="0"/>
              <a:t>3 JPA, keyword queries and JPQL </a:t>
            </a:r>
            <a:r>
              <a:rPr lang="en-GB" dirty="0"/>
              <a:t>to know how to create an entity. </a:t>
            </a:r>
            <a:r>
              <a:rPr lang="en-US" dirty="0"/>
              <a:t>Complete the entities with attributes as in this UML schema.  </a:t>
            </a:r>
            <a:r>
              <a:rPr lang="en-GB" dirty="0"/>
              <a:t>Generate the no-</a:t>
            </a:r>
            <a:r>
              <a:rPr lang="en-GB" dirty="0" err="1"/>
              <a:t>arg</a:t>
            </a:r>
            <a:r>
              <a:rPr lang="en-GB" dirty="0"/>
              <a:t> constructor and getters and setters</a:t>
            </a:r>
          </a:p>
          <a:p>
            <a:pPr lvl="1"/>
            <a:r>
              <a:rPr lang="en-GB" dirty="0"/>
              <a:t>Also encode the inheritance between the different entities </a:t>
            </a:r>
          </a:p>
          <a:p>
            <a:pPr lvl="2"/>
            <a:r>
              <a:rPr lang="nl-BE" dirty="0"/>
              <a:t>Tip: </a:t>
            </a:r>
            <a:r>
              <a:rPr lang="nl-BE" dirty="0" err="1"/>
              <a:t>use</a:t>
            </a:r>
            <a:r>
              <a:rPr lang="nl-BE" dirty="0"/>
              <a:t> "</a:t>
            </a:r>
            <a:r>
              <a:rPr lang="nl-BE" dirty="0" err="1"/>
              <a:t>extends</a:t>
            </a:r>
            <a:r>
              <a:rPr lang="nl-BE" dirty="0"/>
              <a:t>"</a:t>
            </a:r>
          </a:p>
          <a:p>
            <a:pPr lvl="1"/>
            <a:r>
              <a:rPr lang="en-GB" dirty="0"/>
              <a:t>Complete / change the entities according to the chosen strategy</a:t>
            </a:r>
          </a:p>
          <a:p>
            <a:pPr lvl="2"/>
            <a:r>
              <a:rPr lang="nl-BE" dirty="0">
                <a:hlinkClick r:id="rId2" action="ppaction://hlinksldjump"/>
              </a:rPr>
              <a:t>SINGLE_TABLE</a:t>
            </a:r>
            <a:endParaRPr lang="nl-BE" dirty="0"/>
          </a:p>
          <a:p>
            <a:pPr lvl="2"/>
            <a:r>
              <a:rPr lang="nl-BE" dirty="0">
                <a:hlinkClick r:id="rId3" action="ppaction://hlinksldjump"/>
              </a:rPr>
              <a:t>JOINED</a:t>
            </a:r>
            <a:endParaRPr lang="nl-BE" dirty="0"/>
          </a:p>
          <a:p>
            <a:pPr lvl="2"/>
            <a:r>
              <a:rPr lang="nl-BE" dirty="0">
                <a:hlinkClick r:id="rId4" action="ppaction://hlinksldjump"/>
              </a:rPr>
              <a:t>TABLE_PER_CLASS</a:t>
            </a:r>
            <a:endParaRPr lang="nl-BE" dirty="0"/>
          </a:p>
          <a:p>
            <a:endParaRPr lang="nl-BE" dirty="0"/>
          </a:p>
        </p:txBody>
      </p:sp>
      <p:sp>
        <p:nvSpPr>
          <p:cNvPr id="6" name="Tijdelijke aanduiding voor dianummer 5">
            <a:extLst>
              <a:ext uri="{FF2B5EF4-FFF2-40B4-BE49-F238E27FC236}">
                <a16:creationId xmlns:a16="http://schemas.microsoft.com/office/drawing/2014/main" id="{EB386576-33E1-4638-9757-9FDC0D579A2A}"/>
              </a:ext>
            </a:extLst>
          </p:cNvPr>
          <p:cNvSpPr>
            <a:spLocks noGrp="1"/>
          </p:cNvSpPr>
          <p:nvPr>
            <p:ph type="sldNum" sz="quarter" idx="12"/>
          </p:nvPr>
        </p:nvSpPr>
        <p:spPr/>
        <p:txBody>
          <a:bodyPr/>
          <a:lstStyle/>
          <a:p>
            <a:fld id="{A48BBB69-78CC-4007-AD8B-593DE32245CC}" type="slidenum">
              <a:rPr lang="nl-BE" smtClean="0"/>
              <a:t>7</a:t>
            </a:fld>
            <a:endParaRPr lang="nl-BE"/>
          </a:p>
        </p:txBody>
      </p:sp>
      <p:pic>
        <p:nvPicPr>
          <p:cNvPr id="4" name="Picture 3">
            <a:extLst>
              <a:ext uri="{FF2B5EF4-FFF2-40B4-BE49-F238E27FC236}">
                <a16:creationId xmlns:a16="http://schemas.microsoft.com/office/drawing/2014/main" id="{A033A507-FC79-45EC-B4C3-658934F4B0D5}"/>
              </a:ext>
            </a:extLst>
          </p:cNvPr>
          <p:cNvPicPr>
            <a:picLocks noChangeAspect="1"/>
          </p:cNvPicPr>
          <p:nvPr/>
        </p:nvPicPr>
        <p:blipFill>
          <a:blip r:embed="rId5"/>
          <a:stretch>
            <a:fillRect/>
          </a:stretch>
        </p:blipFill>
        <p:spPr>
          <a:xfrm>
            <a:off x="9114017" y="3457217"/>
            <a:ext cx="3010748" cy="2205275"/>
          </a:xfrm>
          <a:prstGeom prst="rect">
            <a:avLst/>
          </a:prstGeom>
        </p:spPr>
      </p:pic>
      <p:cxnSp>
        <p:nvCxnSpPr>
          <p:cNvPr id="3" name="Rechte verbindingslijn met pijl 2">
            <a:extLst>
              <a:ext uri="{FF2B5EF4-FFF2-40B4-BE49-F238E27FC236}">
                <a16:creationId xmlns:a16="http://schemas.microsoft.com/office/drawing/2014/main" id="{7B00DB6D-3D0E-45AA-8825-BB163E95CC8A}"/>
              </a:ext>
            </a:extLst>
          </p:cNvPr>
          <p:cNvCxnSpPr>
            <a:cxnSpLocks/>
          </p:cNvCxnSpPr>
          <p:nvPr/>
        </p:nvCxnSpPr>
        <p:spPr>
          <a:xfrm>
            <a:off x="5592932" y="3215170"/>
            <a:ext cx="4368390" cy="448641"/>
          </a:xfrm>
          <a:prstGeom prst="straightConnector1">
            <a:avLst/>
          </a:prstGeom>
          <a:ln w="28575">
            <a:solidFill>
              <a:srgbClr val="D02023"/>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378795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Rectangle 9"/>
          <p:cNvSpPr>
            <a:spLocks noChangeArrowheads="1"/>
          </p:cNvSpPr>
          <p:nvPr/>
        </p:nvSpPr>
        <p:spPr bwMode="auto">
          <a:xfrm>
            <a:off x="216000" y="2636838"/>
            <a:ext cx="11976000" cy="1439862"/>
          </a:xfrm>
          <a:prstGeom prst="rect">
            <a:avLst/>
          </a:prstGeom>
          <a:noFill/>
          <a:ln w="9525">
            <a:noFill/>
            <a:miter lim="800000"/>
            <a:headEnd/>
            <a:tailEnd/>
          </a:ln>
        </p:spPr>
        <p:txBody>
          <a:bodyPr wrap="none" anchor="ctr"/>
          <a:lstStyle/>
          <a:p>
            <a:pPr algn="ctr"/>
            <a:r>
              <a:rPr lang="nl-BE" sz="5400" dirty="0" err="1">
                <a:solidFill>
                  <a:srgbClr val="D02023"/>
                </a:solidFill>
                <a:latin typeface="Verdana" panose="020B0604030504040204" pitchFamily="34" charset="0"/>
                <a:ea typeface="Verdana" panose="020B0604030504040204" pitchFamily="34" charset="0"/>
                <a:cs typeface="Verdana" panose="020B0604030504040204" pitchFamily="34" charset="0"/>
              </a:rPr>
              <a:t>Inheritance</a:t>
            </a:r>
            <a:r>
              <a:rPr lang="nl-BE" sz="5400" dirty="0">
                <a:solidFill>
                  <a:srgbClr val="D02023"/>
                </a:solidFill>
                <a:latin typeface="Verdana" panose="020B0604030504040204" pitchFamily="34" charset="0"/>
                <a:ea typeface="Verdana" panose="020B0604030504040204" pitchFamily="34" charset="0"/>
                <a:cs typeface="Verdana" panose="020B0604030504040204" pitchFamily="34" charset="0"/>
              </a:rPr>
              <a:t> </a:t>
            </a:r>
            <a:r>
              <a:rPr lang="nl-BE" sz="5400" dirty="0" err="1">
                <a:solidFill>
                  <a:srgbClr val="D02023"/>
                </a:solidFill>
                <a:latin typeface="Verdana" panose="020B0604030504040204" pitchFamily="34" charset="0"/>
                <a:ea typeface="Verdana" panose="020B0604030504040204" pitchFamily="34" charset="0"/>
                <a:cs typeface="Verdana" panose="020B0604030504040204" pitchFamily="34" charset="0"/>
              </a:rPr>
              <a:t>strategy</a:t>
            </a:r>
            <a:r>
              <a:rPr lang="nl-BE" sz="5400" dirty="0">
                <a:solidFill>
                  <a:srgbClr val="D02023"/>
                </a:solidFill>
                <a:latin typeface="Verdana" panose="020B0604030504040204" pitchFamily="34" charset="0"/>
                <a:ea typeface="Verdana" panose="020B0604030504040204" pitchFamily="34" charset="0"/>
                <a:cs typeface="Verdana" panose="020B0604030504040204" pitchFamily="34" charset="0"/>
              </a:rPr>
              <a:t>:</a:t>
            </a:r>
            <a:br>
              <a:rPr lang="nl-BE" sz="5400" dirty="0">
                <a:solidFill>
                  <a:srgbClr val="D02023"/>
                </a:solidFill>
                <a:latin typeface="Verdana" panose="020B0604030504040204" pitchFamily="34" charset="0"/>
                <a:ea typeface="Verdana" panose="020B0604030504040204" pitchFamily="34" charset="0"/>
                <a:cs typeface="Verdana" panose="020B0604030504040204" pitchFamily="34" charset="0"/>
              </a:rPr>
            </a:br>
            <a:r>
              <a:rPr lang="nl-BE" sz="5400" dirty="0">
                <a:solidFill>
                  <a:srgbClr val="D02023"/>
                </a:solidFill>
                <a:latin typeface="Verdana" panose="020B0604030504040204" pitchFamily="34" charset="0"/>
                <a:ea typeface="Verdana" panose="020B0604030504040204" pitchFamily="34" charset="0"/>
                <a:cs typeface="Verdana" panose="020B0604030504040204" pitchFamily="34" charset="0"/>
              </a:rPr>
              <a:t>SINGLE_TABLE </a:t>
            </a:r>
            <a:endParaRPr lang="nl-NL" sz="5400" dirty="0">
              <a:solidFill>
                <a:srgbClr val="D02023"/>
              </a:solidFill>
              <a:latin typeface="Verdana" panose="020B0604030504040204" pitchFamily="34" charset="0"/>
              <a:ea typeface="Verdana" panose="020B0604030504040204" pitchFamily="34" charset="0"/>
              <a:cs typeface="Verdana" panose="020B0604030504040204" pitchFamily="34" charset="0"/>
            </a:endParaRPr>
          </a:p>
        </p:txBody>
      </p:sp>
      <p:pic>
        <p:nvPicPr>
          <p:cNvPr id="5" name="Afbeelding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2793" y="4187613"/>
            <a:ext cx="1569229" cy="2353843"/>
          </a:xfrm>
          <a:prstGeom prst="rect">
            <a:avLst/>
          </a:prstGeom>
        </p:spPr>
      </p:pic>
      <p:sp>
        <p:nvSpPr>
          <p:cNvPr id="6" name="Rechthoek 5"/>
          <p:cNvSpPr/>
          <p:nvPr/>
        </p:nvSpPr>
        <p:spPr>
          <a:xfrm flipH="1">
            <a:off x="0" y="-3175"/>
            <a:ext cx="108000" cy="6858000"/>
          </a:xfrm>
          <a:prstGeom prst="rect">
            <a:avLst/>
          </a:prstGeom>
          <a:solidFill>
            <a:srgbClr val="0074BD"/>
          </a:solidFill>
          <a:ln>
            <a:solidFill>
              <a:srgbClr val="0074BD"/>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a:p>
        </p:txBody>
      </p:sp>
      <p:sp>
        <p:nvSpPr>
          <p:cNvPr id="11" name="Rechthoek 10"/>
          <p:cNvSpPr/>
          <p:nvPr/>
        </p:nvSpPr>
        <p:spPr>
          <a:xfrm flipH="1">
            <a:off x="108000" y="-3175"/>
            <a:ext cx="108000" cy="6858000"/>
          </a:xfrm>
          <a:prstGeom prst="rect">
            <a:avLst/>
          </a:prstGeom>
          <a:solidFill>
            <a:srgbClr val="EC2427"/>
          </a:solidFill>
          <a:ln>
            <a:solidFill>
              <a:srgbClr val="EC242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a:p>
        </p:txBody>
      </p:sp>
      <p:pic>
        <p:nvPicPr>
          <p:cNvPr id="3" name="Afbeelding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671179" y="243840"/>
            <a:ext cx="3401187" cy="1722120"/>
          </a:xfrm>
          <a:prstGeom prst="rect">
            <a:avLst/>
          </a:prstGeom>
        </p:spPr>
      </p:pic>
    </p:spTree>
    <p:extLst>
      <p:ext uri="{BB962C8B-B14F-4D97-AF65-F5344CB8AC3E}">
        <p14:creationId xmlns:p14="http://schemas.microsoft.com/office/powerpoint/2010/main" val="11216820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GB" sz="2800" dirty="0"/>
              <a:t>Change Person.java for SINGLE_TABLE implementation
</a:t>
            </a:r>
            <a:endParaRPr lang="nl-BE" sz="2800" dirty="0"/>
          </a:p>
        </p:txBody>
      </p:sp>
      <p:sp>
        <p:nvSpPr>
          <p:cNvPr id="3" name="Tijdelijke aanduiding voor inhoud 2"/>
          <p:cNvSpPr>
            <a:spLocks noGrp="1"/>
          </p:cNvSpPr>
          <p:nvPr>
            <p:ph idx="1"/>
          </p:nvPr>
        </p:nvSpPr>
        <p:spPr/>
        <p:txBody>
          <a:bodyPr>
            <a:normAutofit/>
          </a:bodyPr>
          <a:lstStyle/>
          <a:p>
            <a:pPr marL="0" indent="0">
              <a:buNone/>
            </a:pPr>
            <a:r>
              <a:rPr lang="nl-BE" sz="2000" b="1" dirty="0">
                <a:solidFill>
                  <a:srgbClr val="FF0000"/>
                </a:solidFill>
              </a:rPr>
              <a:t>@</a:t>
            </a:r>
            <a:r>
              <a:rPr lang="nl-BE" sz="2000" b="1" dirty="0" err="1">
                <a:solidFill>
                  <a:srgbClr val="FF0000"/>
                </a:solidFill>
              </a:rPr>
              <a:t>Inheritance</a:t>
            </a:r>
            <a:r>
              <a:rPr lang="nl-BE" sz="2000" b="1" dirty="0">
                <a:solidFill>
                  <a:srgbClr val="FF0000"/>
                </a:solidFill>
              </a:rPr>
              <a:t>(</a:t>
            </a:r>
            <a:r>
              <a:rPr lang="nl-BE" sz="2000" b="1" dirty="0" err="1">
                <a:solidFill>
                  <a:srgbClr val="FF0000"/>
                </a:solidFill>
              </a:rPr>
              <a:t>strategy</a:t>
            </a:r>
            <a:r>
              <a:rPr lang="nl-BE" sz="2000" b="1" dirty="0">
                <a:solidFill>
                  <a:srgbClr val="FF0000"/>
                </a:solidFill>
              </a:rPr>
              <a:t> = </a:t>
            </a:r>
            <a:r>
              <a:rPr lang="nl-BE" sz="2000" b="1" dirty="0" err="1">
                <a:solidFill>
                  <a:srgbClr val="FF0000"/>
                </a:solidFill>
              </a:rPr>
              <a:t>InheritanceType.SINGLE_TABLE</a:t>
            </a:r>
            <a:r>
              <a:rPr lang="nl-BE" sz="2000" b="1" dirty="0">
                <a:solidFill>
                  <a:srgbClr val="FF0000"/>
                </a:solidFill>
              </a:rPr>
              <a:t>)</a:t>
            </a:r>
          </a:p>
          <a:p>
            <a:pPr marL="0" indent="0">
              <a:buNone/>
            </a:pPr>
            <a:r>
              <a:rPr lang="nl-BE" sz="2000" dirty="0"/>
              <a:t>@</a:t>
            </a:r>
            <a:r>
              <a:rPr lang="nl-BE" sz="2000" dirty="0" err="1"/>
              <a:t>Entity</a:t>
            </a:r>
            <a:endParaRPr lang="nl-BE" sz="2000" dirty="0"/>
          </a:p>
          <a:p>
            <a:pPr marL="0" indent="0">
              <a:buNone/>
            </a:pPr>
            <a:r>
              <a:rPr lang="nl-BE" sz="2000" dirty="0"/>
              <a:t>public class Person {</a:t>
            </a:r>
          </a:p>
          <a:p>
            <a:pPr marL="0" indent="0">
              <a:buNone/>
            </a:pPr>
            <a:endParaRPr lang="nl-BE" sz="2000" dirty="0"/>
          </a:p>
          <a:p>
            <a:pPr marL="0" indent="0">
              <a:buNone/>
            </a:pPr>
            <a:r>
              <a:rPr lang="nl-BE" sz="2000" dirty="0"/>
              <a:t>  @</a:t>
            </a:r>
            <a:r>
              <a:rPr lang="nl-BE" sz="2000" dirty="0" err="1"/>
              <a:t>Id</a:t>
            </a:r>
            <a:endParaRPr lang="nl-BE" sz="2000" dirty="0"/>
          </a:p>
          <a:p>
            <a:pPr marL="0" indent="0">
              <a:buNone/>
            </a:pPr>
            <a:r>
              <a:rPr lang="nl-BE" sz="2000" dirty="0"/>
              <a:t>  @</a:t>
            </a:r>
            <a:r>
              <a:rPr lang="nl-BE" sz="2000" dirty="0" err="1"/>
              <a:t>GeneratedValue</a:t>
            </a:r>
            <a:r>
              <a:rPr lang="nl-BE" sz="2000" dirty="0"/>
              <a:t>(</a:t>
            </a:r>
            <a:r>
              <a:rPr lang="nl-BE" sz="2000" dirty="0" err="1"/>
              <a:t>strategy</a:t>
            </a:r>
            <a:r>
              <a:rPr lang="nl-BE" sz="2000" dirty="0"/>
              <a:t> = </a:t>
            </a:r>
            <a:r>
              <a:rPr lang="nl-BE" sz="2000" dirty="0" err="1"/>
              <a:t>GenerationType.AUTO</a:t>
            </a:r>
            <a:r>
              <a:rPr lang="nl-BE" sz="2000" dirty="0"/>
              <a:t>)</a:t>
            </a:r>
          </a:p>
          <a:p>
            <a:pPr marL="0" indent="0">
              <a:buNone/>
            </a:pPr>
            <a:r>
              <a:rPr lang="nl-BE" sz="2000" dirty="0"/>
              <a:t>  private Long </a:t>
            </a:r>
            <a:r>
              <a:rPr lang="nl-BE" sz="2000" dirty="0" err="1"/>
              <a:t>id</a:t>
            </a:r>
            <a:r>
              <a:rPr lang="nl-BE" sz="2000" dirty="0"/>
              <a:t>;</a:t>
            </a:r>
          </a:p>
          <a:p>
            <a:pPr marL="0" indent="0">
              <a:buNone/>
            </a:pPr>
            <a:r>
              <a:rPr lang="nl-BE" sz="2000" dirty="0"/>
              <a:t>  private String name;</a:t>
            </a:r>
          </a:p>
          <a:p>
            <a:pPr marL="0" indent="0">
              <a:buNone/>
            </a:pPr>
            <a:r>
              <a:rPr lang="nl-BE" sz="2000" dirty="0"/>
              <a:t>   ….</a:t>
            </a:r>
          </a:p>
          <a:p>
            <a:pPr marL="0" indent="0">
              <a:buNone/>
            </a:pPr>
            <a:r>
              <a:rPr lang="nl-BE" sz="2000" dirty="0"/>
              <a:t>}</a:t>
            </a:r>
          </a:p>
          <a:p>
            <a:pPr marL="0" indent="0">
              <a:buNone/>
            </a:pPr>
            <a:r>
              <a:rPr lang="nl-BE" sz="2000" dirty="0"/>
              <a:t>  </a:t>
            </a:r>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9</a:t>
            </a:fld>
            <a:endParaRPr lang="nl-NL"/>
          </a:p>
        </p:txBody>
      </p:sp>
      <p:pic>
        <p:nvPicPr>
          <p:cNvPr id="9" name="Picture 8">
            <a:extLst>
              <a:ext uri="{FF2B5EF4-FFF2-40B4-BE49-F238E27FC236}">
                <a16:creationId xmlns:a16="http://schemas.microsoft.com/office/drawing/2014/main" id="{339E1560-9C5C-48A4-B474-5B164EA7D3C2}"/>
              </a:ext>
            </a:extLst>
          </p:cNvPr>
          <p:cNvPicPr>
            <a:picLocks noChangeAspect="1"/>
          </p:cNvPicPr>
          <p:nvPr/>
        </p:nvPicPr>
        <p:blipFill>
          <a:blip r:embed="rId3"/>
          <a:stretch>
            <a:fillRect/>
          </a:stretch>
        </p:blipFill>
        <p:spPr>
          <a:xfrm>
            <a:off x="8461375" y="1903624"/>
            <a:ext cx="3010748" cy="2205275"/>
          </a:xfrm>
          <a:prstGeom prst="rect">
            <a:avLst/>
          </a:prstGeom>
        </p:spPr>
      </p:pic>
      <p:sp>
        <p:nvSpPr>
          <p:cNvPr id="6" name="Ovaal 5">
            <a:extLst>
              <a:ext uri="{FF2B5EF4-FFF2-40B4-BE49-F238E27FC236}">
                <a16:creationId xmlns:a16="http://schemas.microsoft.com/office/drawing/2014/main" id="{FA83E327-A9E3-42A0-A7DE-A66F8F1706A7}"/>
              </a:ext>
            </a:extLst>
          </p:cNvPr>
          <p:cNvSpPr/>
          <p:nvPr/>
        </p:nvSpPr>
        <p:spPr>
          <a:xfrm>
            <a:off x="9194800" y="1745888"/>
            <a:ext cx="1615440" cy="90587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1545238783"/>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213</TotalTime>
  <Words>4327</Words>
  <Application>Microsoft Office PowerPoint</Application>
  <PresentationFormat>Widescreen</PresentationFormat>
  <Paragraphs>650</Paragraphs>
  <Slides>50</Slides>
  <Notes>17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50</vt:i4>
      </vt:variant>
    </vt:vector>
  </HeadingPairs>
  <TitlesOfParts>
    <vt:vector size="58" baseType="lpstr">
      <vt:lpstr>Arial</vt:lpstr>
      <vt:lpstr>Calibri</vt:lpstr>
      <vt:lpstr>Calibri Light</vt:lpstr>
      <vt:lpstr>Courier New</vt:lpstr>
      <vt:lpstr>Segoe UI Web (West European)</vt:lpstr>
      <vt:lpstr>Verdana</vt:lpstr>
      <vt:lpstr>Wingdings</vt:lpstr>
      <vt:lpstr>Kantoorthema</vt:lpstr>
      <vt:lpstr>PowerPoint Presentation</vt:lpstr>
      <vt:lpstr>Contents
</vt:lpstr>
      <vt:lpstr>Problem definition
</vt:lpstr>
      <vt:lpstr>Strategies
</vt:lpstr>
      <vt:lpstr>PowerPoint Presentation</vt:lpstr>
      <vt:lpstr>Content
</vt:lpstr>
      <vt:lpstr>Implementing the example: Inheritance</vt:lpstr>
      <vt:lpstr>PowerPoint Presentation</vt:lpstr>
      <vt:lpstr>Change Person.java for SINGLE_TABLE implementation
</vt:lpstr>
      <vt:lpstr>Change Customer.java for SINGLE_TABLE implementation
</vt:lpstr>
      <vt:lpstr>Change Employee.java for SINGLE_TABLE implementation
</vt:lpstr>
      <vt:lpstr>Change Executive .java for SINGLE_TABLE implementation
</vt:lpstr>
      <vt:lpstr>Implementing the example : Inheritance</vt:lpstr>
      <vt:lpstr>Step 4: Create PersonController</vt:lpstr>
      <vt:lpstr>Step 4: Create PersonController: code</vt:lpstr>
      <vt:lpstr>Step 4: Create PersonController: code (continuation)</vt:lpstr>
      <vt:lpstr>Implementing the example: Inheritance</vt:lpstr>
      <vt:lpstr>Step 5: Create user interface index.html
</vt:lpstr>
      <vt:lpstr>Step 5: Create user interface addPerson.html
</vt:lpstr>
      <vt:lpstr>Step 5: Create user interface addCustomer.html
</vt:lpstr>
      <vt:lpstr>Step 5: Create user interface addEmployee.html
</vt:lpstr>
      <vt:lpstr>Step 5: Create user interface addExecutive.html
</vt:lpstr>
      <vt:lpstr>Testing SINGLE_TABLE inheritance strategy</vt:lpstr>
      <vt:lpstr>Result database SINGLE_TABLE inheritance strategy
</vt:lpstr>
      <vt:lpstr>Explanation Strategy SINGLE_TABLE
</vt:lpstr>
      <vt:lpstr>Strategy SINGLE_TABLE additional annotations
</vt:lpstr>
      <vt:lpstr>Implementation SINGLE_TABLE additional annotations
</vt:lpstr>
      <vt:lpstr>Strategy SINGLE_TABLE
</vt:lpstr>
      <vt:lpstr>Strategy SINGLE_TABLE</vt:lpstr>
      <vt:lpstr>PowerPoint Presentation</vt:lpstr>
      <vt:lpstr>Implementing the example : Inheritance</vt:lpstr>
      <vt:lpstr>Modify Person.java for inheritance strategy JOINED</vt:lpstr>
      <vt:lpstr>Testing inheritance strategy JOINED</vt:lpstr>
      <vt:lpstr>Strategy JOINED: result database</vt:lpstr>
      <vt:lpstr>Implementation JOINED</vt:lpstr>
      <vt:lpstr>Strategy JOINED</vt:lpstr>
      <vt:lpstr>PowerPoint Presentation</vt:lpstr>
      <vt:lpstr>Implementing the example : Inheritance</vt:lpstr>
      <vt:lpstr>Change PERSON.java for inheritance strategy TABLE_PER_CLASS</vt:lpstr>
      <vt:lpstr>Testing TABLE_PER_CLASS inheritance strategy</vt:lpstr>
      <vt:lpstr>Result database inheritance strategy TABLE_PER_CLASS</vt:lpstr>
      <vt:lpstr>Implementation TABLE_PER_CLASS</vt:lpstr>
      <vt:lpstr>Strategy TABLE_PER_CLASS</vt:lpstr>
      <vt:lpstr>PowerPoint Presentation</vt:lpstr>
      <vt:lpstr>Polymorphic queries
</vt:lpstr>
      <vt:lpstr>Polymorphic queries
</vt:lpstr>
      <vt:lpstr>Polymorphic queries
</vt:lpstr>
      <vt:lpstr>Polymorphic queries</vt:lpstr>
      <vt:lpstr>PowerPoint Presentation</vt:lpstr>
      <vt:lpstr>@MappedSuperclass</vt:lpstr>
    </vt:vector>
  </TitlesOfParts>
  <Company>Thomas More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titel</dc:title>
  <dc:creator>Christel Maes</dc:creator>
  <cp:lastModifiedBy>Els Peetermans</cp:lastModifiedBy>
  <cp:revision>30</cp:revision>
  <dcterms:created xsi:type="dcterms:W3CDTF">2018-01-10T10:58:29Z</dcterms:created>
  <dcterms:modified xsi:type="dcterms:W3CDTF">2022-04-18T18:35:46Z</dcterms:modified>
</cp:coreProperties>
</file>